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p:restoredLeft sz="15620"/>
    <p:restoredTop sz="94660"/>
  </p:normalViewPr>
  <p:slideViewPr>
    <p:cSldViewPr>
      <p:cViewPr varScale="1">
        <p:scale>
          <a:sx n="86" d="100"/>
          <a:sy n="86" d="100"/>
        </p:scale>
        <p:origin x="-1536"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1471888-05DB-41B3-8E89-65CBFCA0E4EB}" type="datetimeFigureOut">
              <a:rPr lang="en-US" smtClean="0"/>
              <a:t>6/25/2012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27DC19-C0A0-4685-8868-9BA78F21F5CD}" type="slidenum">
              <a:rPr lang="en-US" smtClean="0"/>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13</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7799BFB3-B778-46AF-8DED-D0C7E2AED15F}" type="slidenum">
              <a:rPr lang="en-US" smtClean="0"/>
              <a:pPr/>
              <a:t>2</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7"/>
          <p:cNvSpPr>
            <a:spLocks noGrp="1" noChangeArrowheads="1"/>
          </p:cNvSpPr>
          <p:nvPr>
            <p:ph type="sldNum" sz="quarter" idx="5"/>
          </p:nvPr>
        </p:nvSpPr>
        <p:spPr/>
        <p:txBody>
          <a:bodyPr/>
          <a:lstStyle/>
          <a:p>
            <a:pPr>
              <a:defRPr/>
            </a:pPr>
            <a:fld id="{BF15A97A-1EC7-4A17-BC6D-C89D269723DA}" type="slidenum">
              <a:rPr lang="en-US" smtClean="0">
                <a:latin typeface="Arial" charset="0"/>
              </a:rPr>
              <a:pPr>
                <a:defRPr/>
              </a:pPr>
              <a:t>6</a:t>
            </a:fld>
            <a:endParaRPr lang="en-US" smtClean="0">
              <a:latin typeface="Arial" charset="0"/>
            </a:endParaRPr>
          </a:p>
        </p:txBody>
      </p:sp>
      <p:sp>
        <p:nvSpPr>
          <p:cNvPr id="47107" name="Rectangle 2"/>
          <p:cNvSpPr>
            <a:spLocks noGrp="1" noRot="1" noChangeAspect="1" noChangeArrowheads="1" noTextEdit="1"/>
          </p:cNvSpPr>
          <p:nvPr>
            <p:ph type="sldImg"/>
          </p:nvPr>
        </p:nvSpPr>
        <p:spPr>
          <a:ln/>
        </p:spPr>
      </p:sp>
      <p:sp>
        <p:nvSpPr>
          <p:cNvPr id="47108" name="Rectangle 3"/>
          <p:cNvSpPr>
            <a:spLocks noGrp="1" noChangeArrowheads="1"/>
          </p:cNvSpPr>
          <p:nvPr>
            <p:ph type="body" idx="1"/>
          </p:nvPr>
        </p:nvSpPr>
        <p:spPr>
          <a:noFill/>
          <a:ln/>
        </p:spPr>
        <p:txBody>
          <a:bodyPr/>
          <a:lstStyle/>
          <a:p>
            <a:pPr eaLnBrk="1" hangingPunct="1"/>
            <a:r>
              <a:rPr lang="en-US" smtClean="0"/>
              <a:t>I have the hand outs for these activities.</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7"/>
          <p:cNvSpPr>
            <a:spLocks noGrp="1" noChangeArrowheads="1"/>
          </p:cNvSpPr>
          <p:nvPr>
            <p:ph type="sldNum" sz="quarter" idx="5"/>
          </p:nvPr>
        </p:nvSpPr>
        <p:spPr/>
        <p:txBody>
          <a:bodyPr/>
          <a:lstStyle/>
          <a:p>
            <a:pPr>
              <a:defRPr/>
            </a:pPr>
            <a:fld id="{F1135F92-5572-4133-A78D-2A72ADFF6E19}" type="slidenum">
              <a:rPr lang="en-US" smtClean="0">
                <a:latin typeface="Arial" charset="0"/>
              </a:rPr>
              <a:pPr>
                <a:defRPr/>
              </a:pPr>
              <a:t>7</a:t>
            </a:fld>
            <a:endParaRPr lang="en-US" smtClean="0">
              <a:latin typeface="Arial" charset="0"/>
            </a:endParaRPr>
          </a:p>
        </p:txBody>
      </p:sp>
      <p:sp>
        <p:nvSpPr>
          <p:cNvPr id="48131" name="Rectangle 2"/>
          <p:cNvSpPr>
            <a:spLocks noGrp="1" noRot="1" noChangeAspect="1" noChangeArrowheads="1" noTextEdit="1"/>
          </p:cNvSpPr>
          <p:nvPr>
            <p:ph type="sldImg"/>
          </p:nvPr>
        </p:nvSpPr>
        <p:spPr>
          <a:ln/>
        </p:spPr>
      </p:sp>
      <p:sp>
        <p:nvSpPr>
          <p:cNvPr id="4813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4DF6B073-85C1-448D-A1AF-EFD679F9D516}" type="slidenum">
              <a:rPr lang="en-US" smtClean="0">
                <a:latin typeface="Arial" charset="0"/>
              </a:rPr>
              <a:pPr>
                <a:defRPr/>
              </a:pPr>
              <a:t>8</a:t>
            </a:fld>
            <a:endParaRPr lang="en-US" smtClean="0">
              <a:latin typeface="Arial"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7"/>
          <p:cNvSpPr>
            <a:spLocks noGrp="1" noChangeArrowheads="1"/>
          </p:cNvSpPr>
          <p:nvPr>
            <p:ph type="sldNum" sz="quarter" idx="5"/>
          </p:nvPr>
        </p:nvSpPr>
        <p:spPr/>
        <p:txBody>
          <a:bodyPr/>
          <a:lstStyle/>
          <a:p>
            <a:pPr>
              <a:defRPr/>
            </a:pPr>
            <a:fld id="{4DF6B073-85C1-448D-A1AF-EFD679F9D516}" type="slidenum">
              <a:rPr lang="en-US" smtClean="0">
                <a:latin typeface="Arial" charset="0"/>
              </a:rPr>
              <a:pPr>
                <a:defRPr/>
              </a:pPr>
              <a:t>9</a:t>
            </a:fld>
            <a:endParaRPr lang="en-US" smtClean="0">
              <a:latin typeface="Arial" charset="0"/>
            </a:endParaRPr>
          </a:p>
        </p:txBody>
      </p:sp>
      <p:sp>
        <p:nvSpPr>
          <p:cNvPr id="50179" name="Rectangle 2"/>
          <p:cNvSpPr>
            <a:spLocks noGrp="1" noRot="1" noChangeAspect="1" noChangeArrowheads="1" noTextEdit="1"/>
          </p:cNvSpPr>
          <p:nvPr>
            <p:ph type="sldImg"/>
          </p:nvPr>
        </p:nvSpPr>
        <p:spPr>
          <a:ln/>
        </p:spPr>
      </p:sp>
      <p:sp>
        <p:nvSpPr>
          <p:cNvPr id="501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7"/>
          <p:cNvSpPr>
            <a:spLocks noGrp="1" noChangeArrowheads="1"/>
          </p:cNvSpPr>
          <p:nvPr>
            <p:ph type="sldNum" sz="quarter" idx="5"/>
          </p:nvPr>
        </p:nvSpPr>
        <p:spPr/>
        <p:txBody>
          <a:bodyPr/>
          <a:lstStyle/>
          <a:p>
            <a:pPr>
              <a:defRPr/>
            </a:pPr>
            <a:fld id="{AE32AA9B-DD16-47D7-B0E2-73594F9EB097}" type="slidenum">
              <a:rPr lang="en-US" smtClean="0">
                <a:latin typeface="Arial" charset="0"/>
              </a:rPr>
              <a:pPr>
                <a:defRPr/>
              </a:pPr>
              <a:t>10</a:t>
            </a:fld>
            <a:endParaRPr lang="en-US" smtClean="0">
              <a:latin typeface="Arial" charset="0"/>
            </a:endParaRPr>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7"/>
          <p:cNvSpPr>
            <a:spLocks noGrp="1" noChangeArrowheads="1"/>
          </p:cNvSpPr>
          <p:nvPr>
            <p:ph type="sldNum" sz="quarter" idx="5"/>
          </p:nvPr>
        </p:nvSpPr>
        <p:spPr/>
        <p:txBody>
          <a:bodyPr/>
          <a:lstStyle/>
          <a:p>
            <a:pPr>
              <a:defRPr/>
            </a:pPr>
            <a:fld id="{CF44A41B-EF14-4AEB-B169-0A5A7DC9FF12}" type="slidenum">
              <a:rPr lang="en-US" smtClean="0">
                <a:latin typeface="Arial" charset="0"/>
              </a:rPr>
              <a:pPr>
                <a:defRPr/>
              </a:pPr>
              <a:t>11</a:t>
            </a:fld>
            <a:endParaRPr lang="en-US" smtClean="0">
              <a:latin typeface="Arial" charset="0"/>
            </a:endParaRPr>
          </a:p>
        </p:txBody>
      </p:sp>
      <p:sp>
        <p:nvSpPr>
          <p:cNvPr id="57347" name="Rectangle 2"/>
          <p:cNvSpPr>
            <a:spLocks noGrp="1" noRot="1" noChangeAspect="1" noChangeArrowheads="1" noTextEdit="1"/>
          </p:cNvSpPr>
          <p:nvPr>
            <p:ph type="sldImg"/>
          </p:nvPr>
        </p:nvSpPr>
        <p:spPr>
          <a:ln/>
        </p:spPr>
      </p:sp>
      <p:sp>
        <p:nvSpPr>
          <p:cNvPr id="5734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a:noFill/>
        </p:spPr>
        <p:txBody>
          <a:bodyPr/>
          <a:lstStyle/>
          <a:p>
            <a:fld id="{2D35D2DA-A0FE-442C-BF65-5487DAAE0E84}" type="slidenum">
              <a:rPr lang="en-US" smtClean="0">
                <a:latin typeface="Arial" charset="0"/>
              </a:rPr>
              <a:pPr/>
              <a:t>12</a:t>
            </a:fld>
            <a:endParaRPr lang="en-US" smtClean="0">
              <a:latin typeface="Arial" charset="0"/>
            </a:endParaRPr>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noFill/>
          <a:ln/>
        </p:spPr>
        <p:txBody>
          <a:bodyPr/>
          <a:lstStyle/>
          <a:p>
            <a:pPr eaLnBrk="1" hangingPunct="1"/>
            <a:endParaRPr lang="en-US" smtClean="0">
              <a:latin typeface="Arial"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83977DB1-5E79-4C3F-A0B8-477208B9E9C4}" type="datetimeFigureOut">
              <a:rPr lang="en-US" smtClean="0"/>
              <a:t>6/25/2012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77DB1-5E79-4C3F-A0B8-477208B9E9C4}" type="datetimeFigureOut">
              <a:rPr lang="en-US" smtClean="0"/>
              <a:t>6/25/2012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77DB1-5E79-4C3F-A0B8-477208B9E9C4}" type="datetimeFigureOut">
              <a:rPr lang="en-US" smtClean="0"/>
              <a:t>6/25/2012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83977DB1-5E79-4C3F-A0B8-477208B9E9C4}" type="datetimeFigureOut">
              <a:rPr lang="en-US" smtClean="0"/>
              <a:t>6/25/2012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83977DB1-5E79-4C3F-A0B8-477208B9E9C4}" type="datetimeFigureOut">
              <a:rPr lang="en-US" smtClean="0"/>
              <a:t>6/25/2012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83977DB1-5E79-4C3F-A0B8-477208B9E9C4}" type="datetimeFigureOut">
              <a:rPr lang="en-US" smtClean="0"/>
              <a:t>6/25/2012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83977DB1-5E79-4C3F-A0B8-477208B9E9C4}" type="datetimeFigureOut">
              <a:rPr lang="en-US" smtClean="0"/>
              <a:t>6/25/2012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83977DB1-5E79-4C3F-A0B8-477208B9E9C4}" type="datetimeFigureOut">
              <a:rPr lang="en-US" smtClean="0"/>
              <a:t>6/25/2012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3977DB1-5E79-4C3F-A0B8-477208B9E9C4}" type="datetimeFigureOut">
              <a:rPr lang="en-US" smtClean="0"/>
              <a:t>6/25/2012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77DB1-5E79-4C3F-A0B8-477208B9E9C4}" type="datetimeFigureOut">
              <a:rPr lang="en-US" smtClean="0"/>
              <a:t>6/25/2012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83977DB1-5E79-4C3F-A0B8-477208B9E9C4}" type="datetimeFigureOut">
              <a:rPr lang="en-US" smtClean="0"/>
              <a:t>6/25/2012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6649D15-A412-4866-AEAD-9D926383128A}"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3977DB1-5E79-4C3F-A0B8-477208B9E9C4}" type="datetimeFigureOut">
              <a:rPr lang="en-US" smtClean="0"/>
              <a:t>6/25/2012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649D15-A412-4866-AEAD-9D926383128A}"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2.wmf"/></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effectLst>
                  <a:outerShdw blurRad="38100" dist="38100" dir="2700000" algn="tl">
                    <a:srgbClr val="000000">
                      <a:alpha val="43137"/>
                    </a:srgbClr>
                  </a:outerShdw>
                </a:effectLst>
              </a:rPr>
              <a:t>Grade 7 Social Studies Instruction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Font typeface="Wingdings" pitchFamily="2" charset="2"/>
              <a:buChar char="ü"/>
            </a:pPr>
            <a:r>
              <a:rPr lang="en-US" sz="4800" b="1" dirty="0" smtClean="0"/>
              <a:t>Overview of Content</a:t>
            </a:r>
          </a:p>
          <a:p>
            <a:r>
              <a:rPr lang="en-US" sz="4800" b="1" i="1" dirty="0" smtClean="0"/>
              <a:t>Use of TCI</a:t>
            </a:r>
          </a:p>
          <a:p>
            <a:r>
              <a:rPr lang="en-US" sz="4800" b="1" dirty="0" smtClean="0"/>
              <a:t>Use of Multiple Intelligences</a:t>
            </a:r>
          </a:p>
          <a:p>
            <a:r>
              <a:rPr lang="en-US" sz="4800" b="1" dirty="0" smtClean="0"/>
              <a:t>Group Projects in Grade 7</a:t>
            </a:r>
          </a:p>
          <a:p>
            <a:endParaRPr lang="en-US" dirty="0" smtClean="0"/>
          </a:p>
          <a:p>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defRPr/>
            </a:pPr>
            <a:r>
              <a:rPr lang="en-US" sz="5400" b="1">
                <a:effectLst>
                  <a:outerShdw blurRad="38100" dist="38100" dir="2700000" algn="tl">
                    <a:srgbClr val="C0C0C0"/>
                  </a:outerShdw>
                </a:effectLst>
                <a:latin typeface="Maiandra GD" pitchFamily="34" charset="0"/>
              </a:rPr>
              <a:t>What now?</a:t>
            </a:r>
          </a:p>
        </p:txBody>
      </p:sp>
      <p:sp>
        <p:nvSpPr>
          <p:cNvPr id="20483" name="Rectangle 3"/>
          <p:cNvSpPr>
            <a:spLocks noGrp="1" noChangeArrowheads="1"/>
          </p:cNvSpPr>
          <p:nvPr>
            <p:ph type="body" idx="1"/>
          </p:nvPr>
        </p:nvSpPr>
        <p:spPr/>
        <p:txBody>
          <a:bodyPr>
            <a:normAutofit lnSpcReduction="10000"/>
          </a:bodyPr>
          <a:lstStyle/>
          <a:p>
            <a:pPr algn="ctr" eaLnBrk="1" hangingPunct="1">
              <a:buFontTx/>
              <a:buNone/>
              <a:defRPr/>
            </a:pPr>
            <a:r>
              <a:rPr lang="en-US" sz="4800">
                <a:solidFill>
                  <a:srgbClr val="0000FF"/>
                </a:solidFill>
                <a:latin typeface="Maiandra GD" pitchFamily="34" charset="0"/>
              </a:rPr>
              <a:t>Now the goal is to provide opportunities for students to </a:t>
            </a:r>
            <a:r>
              <a:rPr lang="en-US" sz="4800">
                <a:solidFill>
                  <a:srgbClr val="FF0000"/>
                </a:solidFill>
                <a:latin typeface="Maiandra GD" pitchFamily="34" charset="0"/>
              </a:rPr>
              <a:t>LEARN</a:t>
            </a:r>
            <a:r>
              <a:rPr lang="en-US" sz="4800">
                <a:solidFill>
                  <a:srgbClr val="0000FF"/>
                </a:solidFill>
                <a:latin typeface="Maiandra GD" pitchFamily="34" charset="0"/>
              </a:rPr>
              <a:t> and </a:t>
            </a:r>
            <a:r>
              <a:rPr lang="en-US" sz="4800">
                <a:solidFill>
                  <a:srgbClr val="FF0000"/>
                </a:solidFill>
                <a:latin typeface="Maiandra GD" pitchFamily="34" charset="0"/>
              </a:rPr>
              <a:t>DEMONSTRATE WHAT THEY’VE LEARNED</a:t>
            </a:r>
            <a:r>
              <a:rPr lang="en-US" sz="4800">
                <a:solidFill>
                  <a:srgbClr val="0000FF"/>
                </a:solidFill>
                <a:latin typeface="Maiandra GD" pitchFamily="34" charset="0"/>
              </a:rPr>
              <a:t> using their </a:t>
            </a:r>
          </a:p>
          <a:p>
            <a:pPr algn="ctr" eaLnBrk="1" hangingPunct="1">
              <a:buFontTx/>
              <a:buNone/>
              <a:defRPr/>
            </a:pPr>
            <a:r>
              <a:rPr lang="en-US" sz="5200" b="1">
                <a:solidFill>
                  <a:srgbClr val="660066"/>
                </a:solidFill>
                <a:effectLst>
                  <a:outerShdw blurRad="38100" dist="38100" dir="2700000" algn="tl">
                    <a:srgbClr val="C0C0C0"/>
                  </a:outerShdw>
                </a:effectLst>
                <a:latin typeface="Maiandra GD" pitchFamily="34" charset="0"/>
              </a:rPr>
              <a:t>Multiple Intelligences.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defRPr/>
            </a:pPr>
            <a:r>
              <a:rPr lang="en-US" b="1" u="sng" dirty="0">
                <a:effectLst>
                  <a:outerShdw blurRad="38100" dist="38100" dir="2700000" algn="tl">
                    <a:srgbClr val="FFFFFF"/>
                  </a:outerShdw>
                </a:effectLst>
                <a:latin typeface="Maiandra GD" pitchFamily="34" charset="0"/>
              </a:rPr>
              <a:t>For Example:</a:t>
            </a:r>
          </a:p>
        </p:txBody>
      </p:sp>
      <p:sp>
        <p:nvSpPr>
          <p:cNvPr id="22532" name="Rectangle 4"/>
          <p:cNvSpPr>
            <a:spLocks noGrp="1" noChangeArrowheads="1"/>
          </p:cNvSpPr>
          <p:nvPr>
            <p:ph type="body" sz="half" idx="1"/>
          </p:nvPr>
        </p:nvSpPr>
        <p:spPr>
          <a:xfrm>
            <a:off x="457200" y="1600200"/>
            <a:ext cx="4038600" cy="4953000"/>
          </a:xfrm>
        </p:spPr>
        <p:txBody>
          <a:bodyPr/>
          <a:lstStyle/>
          <a:p>
            <a:pPr eaLnBrk="1" hangingPunct="1">
              <a:lnSpc>
                <a:spcPct val="90000"/>
              </a:lnSpc>
              <a:buFont typeface="Wingdings" pitchFamily="2" charset="2"/>
              <a:buChar char="ü"/>
              <a:defRPr/>
            </a:pPr>
            <a:r>
              <a:rPr lang="en-US" b="1">
                <a:solidFill>
                  <a:srgbClr val="FF0000"/>
                </a:solidFill>
                <a:effectLst>
                  <a:outerShdw blurRad="38100" dist="38100" dir="2700000" algn="tl">
                    <a:srgbClr val="000000"/>
                  </a:outerShdw>
                </a:effectLst>
                <a:latin typeface="Maiandra GD" pitchFamily="34" charset="0"/>
              </a:rPr>
              <a:t>Thinking Maps &amp; Graphic Organizers</a:t>
            </a:r>
          </a:p>
          <a:p>
            <a:pPr eaLnBrk="1" hangingPunct="1">
              <a:lnSpc>
                <a:spcPct val="90000"/>
              </a:lnSpc>
              <a:buFont typeface="Wingdings" pitchFamily="2" charset="2"/>
              <a:buChar char="ü"/>
              <a:defRPr/>
            </a:pPr>
            <a:r>
              <a:rPr lang="en-US" b="1">
                <a:solidFill>
                  <a:srgbClr val="0000FF"/>
                </a:solidFill>
                <a:effectLst>
                  <a:outerShdw blurRad="38100" dist="38100" dir="2700000" algn="tl">
                    <a:srgbClr val="000000"/>
                  </a:outerShdw>
                </a:effectLst>
                <a:latin typeface="Maiandra GD" pitchFamily="34" charset="0"/>
              </a:rPr>
              <a:t>Illustrated Dictionaries</a:t>
            </a:r>
          </a:p>
          <a:p>
            <a:pPr eaLnBrk="1" hangingPunct="1">
              <a:lnSpc>
                <a:spcPct val="90000"/>
              </a:lnSpc>
              <a:buFont typeface="Wingdings" pitchFamily="2" charset="2"/>
              <a:buChar char="ü"/>
              <a:defRPr/>
            </a:pPr>
            <a:r>
              <a:rPr lang="en-US" b="1">
                <a:solidFill>
                  <a:srgbClr val="009900"/>
                </a:solidFill>
                <a:effectLst>
                  <a:outerShdw blurRad="38100" dist="38100" dir="2700000" algn="tl">
                    <a:srgbClr val="000000"/>
                  </a:outerShdw>
                </a:effectLst>
                <a:latin typeface="Maiandra GD" pitchFamily="34" charset="0"/>
              </a:rPr>
              <a:t>Tests and Quizzes</a:t>
            </a:r>
          </a:p>
          <a:p>
            <a:pPr eaLnBrk="1" hangingPunct="1">
              <a:lnSpc>
                <a:spcPct val="90000"/>
              </a:lnSpc>
              <a:buFont typeface="Wingdings" pitchFamily="2" charset="2"/>
              <a:buChar char="ü"/>
              <a:defRPr/>
            </a:pPr>
            <a:r>
              <a:rPr lang="en-US" b="1">
                <a:solidFill>
                  <a:srgbClr val="663300"/>
                </a:solidFill>
                <a:effectLst>
                  <a:outerShdw blurRad="38100" dist="38100" dir="2700000" algn="tl">
                    <a:srgbClr val="000000"/>
                  </a:outerShdw>
                </a:effectLst>
                <a:latin typeface="Maiandra GD" pitchFamily="34" charset="0"/>
              </a:rPr>
              <a:t>Group Projects</a:t>
            </a:r>
          </a:p>
          <a:p>
            <a:pPr eaLnBrk="1" hangingPunct="1">
              <a:lnSpc>
                <a:spcPct val="90000"/>
              </a:lnSpc>
              <a:buFont typeface="Wingdings" pitchFamily="2" charset="2"/>
              <a:buChar char="ü"/>
              <a:defRPr/>
            </a:pPr>
            <a:r>
              <a:rPr lang="en-US" b="1">
                <a:solidFill>
                  <a:srgbClr val="800080"/>
                </a:solidFill>
                <a:effectLst>
                  <a:outerShdw blurRad="38100" dist="38100" dir="2700000" algn="tl">
                    <a:srgbClr val="000000"/>
                  </a:outerShdw>
                </a:effectLst>
                <a:latin typeface="Maiandra GD" pitchFamily="34" charset="0"/>
              </a:rPr>
              <a:t>Homework Books</a:t>
            </a:r>
          </a:p>
          <a:p>
            <a:pPr eaLnBrk="1" hangingPunct="1">
              <a:lnSpc>
                <a:spcPct val="90000"/>
              </a:lnSpc>
              <a:buFont typeface="Wingdings" pitchFamily="2" charset="2"/>
              <a:buChar char="ü"/>
              <a:defRPr/>
            </a:pPr>
            <a:r>
              <a:rPr lang="en-US" b="1">
                <a:solidFill>
                  <a:srgbClr val="FFFF00"/>
                </a:solidFill>
                <a:effectLst>
                  <a:outerShdw blurRad="38100" dist="38100" dir="2700000" algn="tl">
                    <a:srgbClr val="000000"/>
                  </a:outerShdw>
                </a:effectLst>
                <a:latin typeface="Maiandra GD" pitchFamily="34" charset="0"/>
              </a:rPr>
              <a:t>Open Response &amp; Multiple Choice</a:t>
            </a:r>
            <a:r>
              <a:rPr lang="en-US" b="1">
                <a:effectLst>
                  <a:outerShdw blurRad="38100" dist="38100" dir="2700000" algn="tl">
                    <a:srgbClr val="FFFFFF"/>
                  </a:outerShdw>
                </a:effectLst>
                <a:latin typeface="Maiandra GD" pitchFamily="34" charset="0"/>
              </a:rPr>
              <a:t> </a:t>
            </a:r>
            <a:r>
              <a:rPr lang="en-US" b="1">
                <a:solidFill>
                  <a:srgbClr val="FFFF00"/>
                </a:solidFill>
                <a:effectLst>
                  <a:outerShdw blurRad="38100" dist="38100" dir="2700000" algn="tl">
                    <a:srgbClr val="000000"/>
                  </a:outerShdw>
                </a:effectLst>
                <a:latin typeface="Maiandra GD" pitchFamily="34" charset="0"/>
              </a:rPr>
              <a:t>Questions </a:t>
            </a:r>
          </a:p>
          <a:p>
            <a:pPr eaLnBrk="1" hangingPunct="1">
              <a:lnSpc>
                <a:spcPct val="90000"/>
              </a:lnSpc>
              <a:buFont typeface="Wingdings" pitchFamily="2" charset="2"/>
              <a:buChar char="ü"/>
              <a:defRPr/>
            </a:pPr>
            <a:r>
              <a:rPr lang="en-US" b="1">
                <a:solidFill>
                  <a:srgbClr val="CC0066"/>
                </a:solidFill>
                <a:effectLst>
                  <a:outerShdw blurRad="38100" dist="38100" dir="2700000" algn="tl">
                    <a:srgbClr val="000000"/>
                  </a:outerShdw>
                </a:effectLst>
                <a:latin typeface="Maiandra GD" pitchFamily="34" charset="0"/>
              </a:rPr>
              <a:t>Word Walls</a:t>
            </a:r>
          </a:p>
          <a:p>
            <a:pPr eaLnBrk="1" hangingPunct="1">
              <a:lnSpc>
                <a:spcPct val="90000"/>
              </a:lnSpc>
              <a:buFont typeface="Wingdings" pitchFamily="2" charset="2"/>
              <a:buNone/>
              <a:defRPr/>
            </a:pPr>
            <a:endParaRPr lang="en-US" b="1">
              <a:solidFill>
                <a:srgbClr val="CC0066"/>
              </a:solidFill>
              <a:effectLst>
                <a:outerShdw blurRad="38100" dist="38100" dir="2700000" algn="tl">
                  <a:srgbClr val="000000"/>
                </a:outerShdw>
              </a:effectLst>
              <a:latin typeface="Maiandra GD" pitchFamily="34" charset="0"/>
            </a:endParaRPr>
          </a:p>
        </p:txBody>
      </p:sp>
      <p:sp>
        <p:nvSpPr>
          <p:cNvPr id="22533" name="Rectangle 5"/>
          <p:cNvSpPr>
            <a:spLocks noGrp="1" noChangeArrowheads="1"/>
          </p:cNvSpPr>
          <p:nvPr>
            <p:ph type="body" sz="half" idx="2"/>
          </p:nvPr>
        </p:nvSpPr>
        <p:spPr>
          <a:xfrm>
            <a:off x="4876800" y="1524000"/>
            <a:ext cx="4343400" cy="5029200"/>
          </a:xfrm>
        </p:spPr>
        <p:txBody>
          <a:bodyPr/>
          <a:lstStyle/>
          <a:p>
            <a:pPr eaLnBrk="1" hangingPunct="1">
              <a:lnSpc>
                <a:spcPct val="90000"/>
              </a:lnSpc>
              <a:buFont typeface="Wingdings" pitchFamily="2" charset="2"/>
              <a:buChar char="Ø"/>
              <a:defRPr/>
            </a:pPr>
            <a:r>
              <a:rPr lang="en-US" b="1" dirty="0">
                <a:solidFill>
                  <a:srgbClr val="4D4D4D"/>
                </a:solidFill>
                <a:effectLst>
                  <a:outerShdw blurRad="38100" dist="38100" dir="2700000" algn="tl">
                    <a:srgbClr val="000000"/>
                  </a:outerShdw>
                </a:effectLst>
                <a:latin typeface="Maiandra GD" pitchFamily="34" charset="0"/>
              </a:rPr>
              <a:t>Time Lines</a:t>
            </a:r>
          </a:p>
          <a:p>
            <a:pPr eaLnBrk="1" hangingPunct="1">
              <a:lnSpc>
                <a:spcPct val="90000"/>
              </a:lnSpc>
              <a:buFont typeface="Wingdings" pitchFamily="2" charset="2"/>
              <a:buChar char="Ø"/>
              <a:defRPr/>
            </a:pPr>
            <a:r>
              <a:rPr lang="en-US" b="1" dirty="0">
                <a:effectLst>
                  <a:outerShdw blurRad="38100" dist="38100" dir="2700000" algn="tl">
                    <a:srgbClr val="FFFFFF"/>
                  </a:outerShdw>
                </a:effectLst>
                <a:latin typeface="Maiandra GD" pitchFamily="34" charset="0"/>
              </a:rPr>
              <a:t>2D &amp; 3D Art</a:t>
            </a:r>
          </a:p>
          <a:p>
            <a:pPr eaLnBrk="1" hangingPunct="1">
              <a:lnSpc>
                <a:spcPct val="90000"/>
              </a:lnSpc>
              <a:buFont typeface="Wingdings" pitchFamily="2" charset="2"/>
              <a:buChar char="Ø"/>
              <a:defRPr/>
            </a:pPr>
            <a:r>
              <a:rPr lang="en-US" b="1" dirty="0">
                <a:solidFill>
                  <a:srgbClr val="CC0066"/>
                </a:solidFill>
                <a:effectLst>
                  <a:outerShdw blurRad="38100" dist="38100" dir="2700000" algn="tl">
                    <a:srgbClr val="000000"/>
                  </a:outerShdw>
                </a:effectLst>
                <a:latin typeface="Maiandra GD" pitchFamily="34" charset="0"/>
              </a:rPr>
              <a:t>Songs &amp; Music</a:t>
            </a:r>
          </a:p>
          <a:p>
            <a:pPr eaLnBrk="1" hangingPunct="1">
              <a:lnSpc>
                <a:spcPct val="90000"/>
              </a:lnSpc>
              <a:buFont typeface="Wingdings" pitchFamily="2" charset="2"/>
              <a:buChar char="Ø"/>
              <a:defRPr/>
            </a:pPr>
            <a:r>
              <a:rPr lang="en-US" b="1" dirty="0">
                <a:solidFill>
                  <a:srgbClr val="FFFF00"/>
                </a:solidFill>
                <a:effectLst>
                  <a:outerShdw blurRad="38100" dist="38100" dir="2700000" algn="tl">
                    <a:srgbClr val="000000"/>
                  </a:outerShdw>
                </a:effectLst>
                <a:latin typeface="Maiandra GD" pitchFamily="34" charset="0"/>
              </a:rPr>
              <a:t>Cooking</a:t>
            </a:r>
          </a:p>
          <a:p>
            <a:pPr eaLnBrk="1" hangingPunct="1">
              <a:lnSpc>
                <a:spcPct val="90000"/>
              </a:lnSpc>
              <a:buFont typeface="Wingdings" pitchFamily="2" charset="2"/>
              <a:buChar char="Ø"/>
              <a:defRPr/>
            </a:pPr>
            <a:r>
              <a:rPr lang="en-US" b="1" dirty="0">
                <a:solidFill>
                  <a:srgbClr val="800080"/>
                </a:solidFill>
                <a:effectLst>
                  <a:outerShdw blurRad="38100" dist="38100" dir="2700000" algn="tl">
                    <a:srgbClr val="000000"/>
                  </a:outerShdw>
                </a:effectLst>
                <a:latin typeface="Maiandra GD" pitchFamily="34" charset="0"/>
              </a:rPr>
              <a:t>Teaching Posters</a:t>
            </a:r>
          </a:p>
          <a:p>
            <a:pPr eaLnBrk="1" hangingPunct="1">
              <a:lnSpc>
                <a:spcPct val="90000"/>
              </a:lnSpc>
              <a:buFont typeface="Wingdings" pitchFamily="2" charset="2"/>
              <a:buChar char="Ø"/>
              <a:defRPr/>
            </a:pPr>
            <a:r>
              <a:rPr lang="en-US" b="1" dirty="0">
                <a:solidFill>
                  <a:srgbClr val="663300"/>
                </a:solidFill>
                <a:effectLst>
                  <a:outerShdw blurRad="38100" dist="38100" dir="2700000" algn="tl">
                    <a:srgbClr val="000000"/>
                  </a:outerShdw>
                </a:effectLst>
                <a:latin typeface="Maiandra GD" pitchFamily="34" charset="0"/>
              </a:rPr>
              <a:t>PowerPoint Presentations</a:t>
            </a:r>
          </a:p>
          <a:p>
            <a:pPr eaLnBrk="1" hangingPunct="1">
              <a:lnSpc>
                <a:spcPct val="90000"/>
              </a:lnSpc>
              <a:buFont typeface="Wingdings" pitchFamily="2" charset="2"/>
              <a:buChar char="Ø"/>
              <a:defRPr/>
            </a:pPr>
            <a:r>
              <a:rPr lang="en-US" b="1" dirty="0">
                <a:solidFill>
                  <a:srgbClr val="009900"/>
                </a:solidFill>
                <a:effectLst>
                  <a:outerShdw blurRad="38100" dist="38100" dir="2700000" algn="tl">
                    <a:srgbClr val="000000"/>
                  </a:outerShdw>
                </a:effectLst>
                <a:latin typeface="Maiandra GD" pitchFamily="34" charset="0"/>
              </a:rPr>
              <a:t>Drama/Skits/Reader’s Theatre</a:t>
            </a:r>
          </a:p>
          <a:p>
            <a:pPr eaLnBrk="1" hangingPunct="1">
              <a:lnSpc>
                <a:spcPct val="90000"/>
              </a:lnSpc>
              <a:buFont typeface="Wingdings" pitchFamily="2" charset="2"/>
              <a:buChar char="Ø"/>
              <a:defRPr/>
            </a:pPr>
            <a:r>
              <a:rPr lang="en-US" b="1" dirty="0">
                <a:solidFill>
                  <a:srgbClr val="0000FF"/>
                </a:solidFill>
                <a:effectLst>
                  <a:outerShdw blurRad="38100" dist="38100" dir="2700000" algn="tl">
                    <a:srgbClr val="000000"/>
                  </a:outerShdw>
                </a:effectLst>
                <a:latin typeface="Maiandra GD" pitchFamily="34" charset="0"/>
              </a:rPr>
              <a:t>Poetry</a:t>
            </a:r>
          </a:p>
          <a:p>
            <a:pPr eaLnBrk="1" hangingPunct="1">
              <a:lnSpc>
                <a:spcPct val="90000"/>
              </a:lnSpc>
              <a:buFont typeface="Wingdings" pitchFamily="2" charset="2"/>
              <a:buChar char="Ø"/>
              <a:defRPr/>
            </a:pPr>
            <a:r>
              <a:rPr lang="en-US" b="1" dirty="0">
                <a:solidFill>
                  <a:srgbClr val="FF0000"/>
                </a:solidFill>
                <a:effectLst>
                  <a:outerShdw blurRad="38100" dist="38100" dir="2700000" algn="tl">
                    <a:srgbClr val="000000"/>
                  </a:outerShdw>
                </a:effectLst>
                <a:latin typeface="Maiandra GD" pitchFamily="34" charset="0"/>
              </a:rPr>
              <a:t>Dance</a:t>
            </a:r>
          </a:p>
          <a:p>
            <a:pPr eaLnBrk="1" hangingPunct="1">
              <a:lnSpc>
                <a:spcPct val="90000"/>
              </a:lnSpc>
              <a:buFont typeface="Wingdings" pitchFamily="2" charset="2"/>
              <a:buChar char="Ø"/>
              <a:defRPr/>
            </a:pPr>
            <a:endParaRPr lang="en-US" b="1" dirty="0">
              <a:effectLst>
                <a:outerShdw blurRad="38100" dist="38100" dir="2700000" algn="tl">
                  <a:srgbClr val="FFFFFF"/>
                </a:outerShdw>
              </a:effectLst>
              <a:latin typeface="Maiandra GD"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p:cTn id="7" dur="1000" fill="hold"/>
                                        <p:tgtEl>
                                          <p:spTgt spid="22532">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2532">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2532">
                                            <p:txEl>
                                              <p:pRg st="0" end="0"/>
                                            </p:txEl>
                                          </p:spTgt>
                                        </p:tgtEl>
                                      </p:cBhvr>
                                    </p:animEffect>
                                  </p:childTnLst>
                                </p:cTn>
                              </p:par>
                              <p:par>
                                <p:cTn id="10" presetID="55" presetClass="entr" presetSubtype="0" fill="hold" nodeType="withEffect">
                                  <p:stCondLst>
                                    <p:cond delay="0"/>
                                  </p:stCondLst>
                                  <p:childTnLst>
                                    <p:set>
                                      <p:cBhvr>
                                        <p:cTn id="11" dur="1" fill="hold">
                                          <p:stCondLst>
                                            <p:cond delay="0"/>
                                          </p:stCondLst>
                                        </p:cTn>
                                        <p:tgtEl>
                                          <p:spTgt spid="22532">
                                            <p:txEl>
                                              <p:pRg st="1" end="1"/>
                                            </p:txEl>
                                          </p:spTgt>
                                        </p:tgtEl>
                                        <p:attrNameLst>
                                          <p:attrName>style.visibility</p:attrName>
                                        </p:attrNameLst>
                                      </p:cBhvr>
                                      <p:to>
                                        <p:strVal val="visible"/>
                                      </p:to>
                                    </p:set>
                                    <p:anim calcmode="lin" valueType="num">
                                      <p:cBhvr>
                                        <p:cTn id="12" dur="1000" fill="hold"/>
                                        <p:tgtEl>
                                          <p:spTgt spid="22532">
                                            <p:txEl>
                                              <p:pRg st="1" end="1"/>
                                            </p:txEl>
                                          </p:spTgt>
                                        </p:tgtEl>
                                        <p:attrNameLst>
                                          <p:attrName>ppt_w</p:attrName>
                                        </p:attrNameLst>
                                      </p:cBhvr>
                                      <p:tavLst>
                                        <p:tav tm="0">
                                          <p:val>
                                            <p:strVal val="#ppt_w*0.70"/>
                                          </p:val>
                                        </p:tav>
                                        <p:tav tm="100000">
                                          <p:val>
                                            <p:strVal val="#ppt_w"/>
                                          </p:val>
                                        </p:tav>
                                      </p:tavLst>
                                    </p:anim>
                                    <p:anim calcmode="lin" valueType="num">
                                      <p:cBhvr>
                                        <p:cTn id="13" dur="1000" fill="hold"/>
                                        <p:tgtEl>
                                          <p:spTgt spid="22532">
                                            <p:txEl>
                                              <p:pRg st="1" end="1"/>
                                            </p:txEl>
                                          </p:spTgt>
                                        </p:tgtEl>
                                        <p:attrNameLst>
                                          <p:attrName>ppt_h</p:attrName>
                                        </p:attrNameLst>
                                      </p:cBhvr>
                                      <p:tavLst>
                                        <p:tav tm="0">
                                          <p:val>
                                            <p:strVal val="#ppt_h"/>
                                          </p:val>
                                        </p:tav>
                                        <p:tav tm="100000">
                                          <p:val>
                                            <p:strVal val="#ppt_h"/>
                                          </p:val>
                                        </p:tav>
                                      </p:tavLst>
                                    </p:anim>
                                    <p:animEffect transition="in" filter="fade">
                                      <p:cBhvr>
                                        <p:cTn id="14" dur="1000"/>
                                        <p:tgtEl>
                                          <p:spTgt spid="22532">
                                            <p:txEl>
                                              <p:pRg st="1" end="1"/>
                                            </p:txEl>
                                          </p:spTgt>
                                        </p:tgtEl>
                                      </p:cBhvr>
                                    </p:animEffect>
                                  </p:childTnLst>
                                </p:cTn>
                              </p:par>
                              <p:par>
                                <p:cTn id="15" presetID="55" presetClass="entr" presetSubtype="0" fill="hold" nodeType="withEffect">
                                  <p:stCondLst>
                                    <p:cond delay="0"/>
                                  </p:stCondLst>
                                  <p:childTnLst>
                                    <p:set>
                                      <p:cBhvr>
                                        <p:cTn id="16" dur="1" fill="hold">
                                          <p:stCondLst>
                                            <p:cond delay="0"/>
                                          </p:stCondLst>
                                        </p:cTn>
                                        <p:tgtEl>
                                          <p:spTgt spid="22532">
                                            <p:txEl>
                                              <p:pRg st="2" end="2"/>
                                            </p:txEl>
                                          </p:spTgt>
                                        </p:tgtEl>
                                        <p:attrNameLst>
                                          <p:attrName>style.visibility</p:attrName>
                                        </p:attrNameLst>
                                      </p:cBhvr>
                                      <p:to>
                                        <p:strVal val="visible"/>
                                      </p:to>
                                    </p:set>
                                    <p:anim calcmode="lin" valueType="num">
                                      <p:cBhvr>
                                        <p:cTn id="17" dur="1000" fill="hold"/>
                                        <p:tgtEl>
                                          <p:spTgt spid="22532">
                                            <p:txEl>
                                              <p:pRg st="2" end="2"/>
                                            </p:txEl>
                                          </p:spTgt>
                                        </p:tgtEl>
                                        <p:attrNameLst>
                                          <p:attrName>ppt_w</p:attrName>
                                        </p:attrNameLst>
                                      </p:cBhvr>
                                      <p:tavLst>
                                        <p:tav tm="0">
                                          <p:val>
                                            <p:strVal val="#ppt_w*0.70"/>
                                          </p:val>
                                        </p:tav>
                                        <p:tav tm="100000">
                                          <p:val>
                                            <p:strVal val="#ppt_w"/>
                                          </p:val>
                                        </p:tav>
                                      </p:tavLst>
                                    </p:anim>
                                    <p:anim calcmode="lin" valueType="num">
                                      <p:cBhvr>
                                        <p:cTn id="18" dur="1000" fill="hold"/>
                                        <p:tgtEl>
                                          <p:spTgt spid="22532">
                                            <p:txEl>
                                              <p:pRg st="2" end="2"/>
                                            </p:txEl>
                                          </p:spTgt>
                                        </p:tgtEl>
                                        <p:attrNameLst>
                                          <p:attrName>ppt_h</p:attrName>
                                        </p:attrNameLst>
                                      </p:cBhvr>
                                      <p:tavLst>
                                        <p:tav tm="0">
                                          <p:val>
                                            <p:strVal val="#ppt_h"/>
                                          </p:val>
                                        </p:tav>
                                        <p:tav tm="100000">
                                          <p:val>
                                            <p:strVal val="#ppt_h"/>
                                          </p:val>
                                        </p:tav>
                                      </p:tavLst>
                                    </p:anim>
                                    <p:animEffect transition="in" filter="fade">
                                      <p:cBhvr>
                                        <p:cTn id="19" dur="1000"/>
                                        <p:tgtEl>
                                          <p:spTgt spid="22532">
                                            <p:txEl>
                                              <p:pRg st="2" end="2"/>
                                            </p:txEl>
                                          </p:spTgt>
                                        </p:tgtEl>
                                      </p:cBhvr>
                                    </p:animEffect>
                                  </p:childTnLst>
                                </p:cTn>
                              </p:par>
                              <p:par>
                                <p:cTn id="20" presetID="55" presetClass="entr" presetSubtype="0" fill="hold" nodeType="withEffect">
                                  <p:stCondLst>
                                    <p:cond delay="0"/>
                                  </p:stCondLst>
                                  <p:childTnLst>
                                    <p:set>
                                      <p:cBhvr>
                                        <p:cTn id="21" dur="1" fill="hold">
                                          <p:stCondLst>
                                            <p:cond delay="0"/>
                                          </p:stCondLst>
                                        </p:cTn>
                                        <p:tgtEl>
                                          <p:spTgt spid="22532">
                                            <p:txEl>
                                              <p:pRg st="3" end="3"/>
                                            </p:txEl>
                                          </p:spTgt>
                                        </p:tgtEl>
                                        <p:attrNameLst>
                                          <p:attrName>style.visibility</p:attrName>
                                        </p:attrNameLst>
                                      </p:cBhvr>
                                      <p:to>
                                        <p:strVal val="visible"/>
                                      </p:to>
                                    </p:set>
                                    <p:anim calcmode="lin" valueType="num">
                                      <p:cBhvr>
                                        <p:cTn id="22" dur="1000" fill="hold"/>
                                        <p:tgtEl>
                                          <p:spTgt spid="22532">
                                            <p:txEl>
                                              <p:pRg st="3" end="3"/>
                                            </p:txEl>
                                          </p:spTgt>
                                        </p:tgtEl>
                                        <p:attrNameLst>
                                          <p:attrName>ppt_w</p:attrName>
                                        </p:attrNameLst>
                                      </p:cBhvr>
                                      <p:tavLst>
                                        <p:tav tm="0">
                                          <p:val>
                                            <p:strVal val="#ppt_w*0.70"/>
                                          </p:val>
                                        </p:tav>
                                        <p:tav tm="100000">
                                          <p:val>
                                            <p:strVal val="#ppt_w"/>
                                          </p:val>
                                        </p:tav>
                                      </p:tavLst>
                                    </p:anim>
                                    <p:anim calcmode="lin" valueType="num">
                                      <p:cBhvr>
                                        <p:cTn id="23" dur="1000" fill="hold"/>
                                        <p:tgtEl>
                                          <p:spTgt spid="22532">
                                            <p:txEl>
                                              <p:pRg st="3" end="3"/>
                                            </p:txEl>
                                          </p:spTgt>
                                        </p:tgtEl>
                                        <p:attrNameLst>
                                          <p:attrName>ppt_h</p:attrName>
                                        </p:attrNameLst>
                                      </p:cBhvr>
                                      <p:tavLst>
                                        <p:tav tm="0">
                                          <p:val>
                                            <p:strVal val="#ppt_h"/>
                                          </p:val>
                                        </p:tav>
                                        <p:tav tm="100000">
                                          <p:val>
                                            <p:strVal val="#ppt_h"/>
                                          </p:val>
                                        </p:tav>
                                      </p:tavLst>
                                    </p:anim>
                                    <p:animEffect transition="in" filter="fade">
                                      <p:cBhvr>
                                        <p:cTn id="24" dur="1000"/>
                                        <p:tgtEl>
                                          <p:spTgt spid="22532">
                                            <p:txEl>
                                              <p:pRg st="3" end="3"/>
                                            </p:txEl>
                                          </p:spTgt>
                                        </p:tgtEl>
                                      </p:cBhvr>
                                    </p:animEffect>
                                  </p:childTnLst>
                                </p:cTn>
                              </p:par>
                              <p:par>
                                <p:cTn id="25" presetID="55" presetClass="entr" presetSubtype="0" fill="hold" nodeType="withEffect">
                                  <p:stCondLst>
                                    <p:cond delay="0"/>
                                  </p:stCondLst>
                                  <p:childTnLst>
                                    <p:set>
                                      <p:cBhvr>
                                        <p:cTn id="26" dur="1" fill="hold">
                                          <p:stCondLst>
                                            <p:cond delay="0"/>
                                          </p:stCondLst>
                                        </p:cTn>
                                        <p:tgtEl>
                                          <p:spTgt spid="22532">
                                            <p:txEl>
                                              <p:pRg st="4" end="4"/>
                                            </p:txEl>
                                          </p:spTgt>
                                        </p:tgtEl>
                                        <p:attrNameLst>
                                          <p:attrName>style.visibility</p:attrName>
                                        </p:attrNameLst>
                                      </p:cBhvr>
                                      <p:to>
                                        <p:strVal val="visible"/>
                                      </p:to>
                                    </p:set>
                                    <p:anim calcmode="lin" valueType="num">
                                      <p:cBhvr>
                                        <p:cTn id="27" dur="1000" fill="hold"/>
                                        <p:tgtEl>
                                          <p:spTgt spid="22532">
                                            <p:txEl>
                                              <p:pRg st="4" end="4"/>
                                            </p:txEl>
                                          </p:spTgt>
                                        </p:tgtEl>
                                        <p:attrNameLst>
                                          <p:attrName>ppt_w</p:attrName>
                                        </p:attrNameLst>
                                      </p:cBhvr>
                                      <p:tavLst>
                                        <p:tav tm="0">
                                          <p:val>
                                            <p:strVal val="#ppt_w*0.70"/>
                                          </p:val>
                                        </p:tav>
                                        <p:tav tm="100000">
                                          <p:val>
                                            <p:strVal val="#ppt_w"/>
                                          </p:val>
                                        </p:tav>
                                      </p:tavLst>
                                    </p:anim>
                                    <p:anim calcmode="lin" valueType="num">
                                      <p:cBhvr>
                                        <p:cTn id="28" dur="1000" fill="hold"/>
                                        <p:tgtEl>
                                          <p:spTgt spid="22532">
                                            <p:txEl>
                                              <p:pRg st="4" end="4"/>
                                            </p:txEl>
                                          </p:spTgt>
                                        </p:tgtEl>
                                        <p:attrNameLst>
                                          <p:attrName>ppt_h</p:attrName>
                                        </p:attrNameLst>
                                      </p:cBhvr>
                                      <p:tavLst>
                                        <p:tav tm="0">
                                          <p:val>
                                            <p:strVal val="#ppt_h"/>
                                          </p:val>
                                        </p:tav>
                                        <p:tav tm="100000">
                                          <p:val>
                                            <p:strVal val="#ppt_h"/>
                                          </p:val>
                                        </p:tav>
                                      </p:tavLst>
                                    </p:anim>
                                    <p:animEffect transition="in" filter="fade">
                                      <p:cBhvr>
                                        <p:cTn id="29" dur="1000"/>
                                        <p:tgtEl>
                                          <p:spTgt spid="22532">
                                            <p:txEl>
                                              <p:pRg st="4" end="4"/>
                                            </p:txEl>
                                          </p:spTgt>
                                        </p:tgtEl>
                                      </p:cBhvr>
                                    </p:animEffect>
                                  </p:childTnLst>
                                </p:cTn>
                              </p:par>
                              <p:par>
                                <p:cTn id="30" presetID="55" presetClass="entr" presetSubtype="0" fill="hold" nodeType="withEffect">
                                  <p:stCondLst>
                                    <p:cond delay="0"/>
                                  </p:stCondLst>
                                  <p:childTnLst>
                                    <p:set>
                                      <p:cBhvr>
                                        <p:cTn id="31" dur="1" fill="hold">
                                          <p:stCondLst>
                                            <p:cond delay="0"/>
                                          </p:stCondLst>
                                        </p:cTn>
                                        <p:tgtEl>
                                          <p:spTgt spid="22532">
                                            <p:txEl>
                                              <p:pRg st="5" end="5"/>
                                            </p:txEl>
                                          </p:spTgt>
                                        </p:tgtEl>
                                        <p:attrNameLst>
                                          <p:attrName>style.visibility</p:attrName>
                                        </p:attrNameLst>
                                      </p:cBhvr>
                                      <p:to>
                                        <p:strVal val="visible"/>
                                      </p:to>
                                    </p:set>
                                    <p:anim calcmode="lin" valueType="num">
                                      <p:cBhvr>
                                        <p:cTn id="32" dur="1000" fill="hold"/>
                                        <p:tgtEl>
                                          <p:spTgt spid="22532">
                                            <p:txEl>
                                              <p:pRg st="5" end="5"/>
                                            </p:txEl>
                                          </p:spTgt>
                                        </p:tgtEl>
                                        <p:attrNameLst>
                                          <p:attrName>ppt_w</p:attrName>
                                        </p:attrNameLst>
                                      </p:cBhvr>
                                      <p:tavLst>
                                        <p:tav tm="0">
                                          <p:val>
                                            <p:strVal val="#ppt_w*0.70"/>
                                          </p:val>
                                        </p:tav>
                                        <p:tav tm="100000">
                                          <p:val>
                                            <p:strVal val="#ppt_w"/>
                                          </p:val>
                                        </p:tav>
                                      </p:tavLst>
                                    </p:anim>
                                    <p:anim calcmode="lin" valueType="num">
                                      <p:cBhvr>
                                        <p:cTn id="33" dur="1000" fill="hold"/>
                                        <p:tgtEl>
                                          <p:spTgt spid="22532">
                                            <p:txEl>
                                              <p:pRg st="5" end="5"/>
                                            </p:txEl>
                                          </p:spTgt>
                                        </p:tgtEl>
                                        <p:attrNameLst>
                                          <p:attrName>ppt_h</p:attrName>
                                        </p:attrNameLst>
                                      </p:cBhvr>
                                      <p:tavLst>
                                        <p:tav tm="0">
                                          <p:val>
                                            <p:strVal val="#ppt_h"/>
                                          </p:val>
                                        </p:tav>
                                        <p:tav tm="100000">
                                          <p:val>
                                            <p:strVal val="#ppt_h"/>
                                          </p:val>
                                        </p:tav>
                                      </p:tavLst>
                                    </p:anim>
                                    <p:animEffect transition="in" filter="fade">
                                      <p:cBhvr>
                                        <p:cTn id="34" dur="1000"/>
                                        <p:tgtEl>
                                          <p:spTgt spid="22532">
                                            <p:txEl>
                                              <p:pRg st="5" end="5"/>
                                            </p:txEl>
                                          </p:spTgt>
                                        </p:tgtEl>
                                      </p:cBhvr>
                                    </p:animEffect>
                                  </p:childTnLst>
                                </p:cTn>
                              </p:par>
                              <p:par>
                                <p:cTn id="35" presetID="55" presetClass="entr" presetSubtype="0" fill="hold" nodeType="withEffect">
                                  <p:stCondLst>
                                    <p:cond delay="0"/>
                                  </p:stCondLst>
                                  <p:childTnLst>
                                    <p:set>
                                      <p:cBhvr>
                                        <p:cTn id="36" dur="1" fill="hold">
                                          <p:stCondLst>
                                            <p:cond delay="0"/>
                                          </p:stCondLst>
                                        </p:cTn>
                                        <p:tgtEl>
                                          <p:spTgt spid="22532">
                                            <p:txEl>
                                              <p:pRg st="6" end="6"/>
                                            </p:txEl>
                                          </p:spTgt>
                                        </p:tgtEl>
                                        <p:attrNameLst>
                                          <p:attrName>style.visibility</p:attrName>
                                        </p:attrNameLst>
                                      </p:cBhvr>
                                      <p:to>
                                        <p:strVal val="visible"/>
                                      </p:to>
                                    </p:set>
                                    <p:anim calcmode="lin" valueType="num">
                                      <p:cBhvr>
                                        <p:cTn id="37" dur="1000" fill="hold"/>
                                        <p:tgtEl>
                                          <p:spTgt spid="22532">
                                            <p:txEl>
                                              <p:pRg st="6" end="6"/>
                                            </p:txEl>
                                          </p:spTgt>
                                        </p:tgtEl>
                                        <p:attrNameLst>
                                          <p:attrName>ppt_w</p:attrName>
                                        </p:attrNameLst>
                                      </p:cBhvr>
                                      <p:tavLst>
                                        <p:tav tm="0">
                                          <p:val>
                                            <p:strVal val="#ppt_w*0.70"/>
                                          </p:val>
                                        </p:tav>
                                        <p:tav tm="100000">
                                          <p:val>
                                            <p:strVal val="#ppt_w"/>
                                          </p:val>
                                        </p:tav>
                                      </p:tavLst>
                                    </p:anim>
                                    <p:anim calcmode="lin" valueType="num">
                                      <p:cBhvr>
                                        <p:cTn id="38" dur="1000" fill="hold"/>
                                        <p:tgtEl>
                                          <p:spTgt spid="22532">
                                            <p:txEl>
                                              <p:pRg st="6" end="6"/>
                                            </p:txEl>
                                          </p:spTgt>
                                        </p:tgtEl>
                                        <p:attrNameLst>
                                          <p:attrName>ppt_h</p:attrName>
                                        </p:attrNameLst>
                                      </p:cBhvr>
                                      <p:tavLst>
                                        <p:tav tm="0">
                                          <p:val>
                                            <p:strVal val="#ppt_h"/>
                                          </p:val>
                                        </p:tav>
                                        <p:tav tm="100000">
                                          <p:val>
                                            <p:strVal val="#ppt_h"/>
                                          </p:val>
                                        </p:tav>
                                      </p:tavLst>
                                    </p:anim>
                                    <p:animEffect transition="in" filter="fade">
                                      <p:cBhvr>
                                        <p:cTn id="39" dur="1000"/>
                                        <p:tgtEl>
                                          <p:spTgt spid="22532">
                                            <p:txEl>
                                              <p:pRg st="6" end="6"/>
                                            </p:txEl>
                                          </p:spTgt>
                                        </p:tgtEl>
                                      </p:cBhvr>
                                    </p:animEffect>
                                  </p:childTnLst>
                                </p:cTn>
                              </p:par>
                            </p:childTnLst>
                          </p:cTn>
                        </p:par>
                      </p:childTnLst>
                    </p:cTn>
                  </p:par>
                  <p:par>
                    <p:cTn id="40" fill="hold">
                      <p:stCondLst>
                        <p:cond delay="indefinite"/>
                      </p:stCondLst>
                      <p:childTnLst>
                        <p:par>
                          <p:cTn id="41" fill="hold">
                            <p:stCondLst>
                              <p:cond delay="0"/>
                            </p:stCondLst>
                            <p:childTnLst>
                              <p:par>
                                <p:cTn id="42" presetID="55" presetClass="entr" presetSubtype="0" fill="hold" nodeType="clickEffect">
                                  <p:stCondLst>
                                    <p:cond delay="0"/>
                                  </p:stCondLst>
                                  <p:childTnLst>
                                    <p:set>
                                      <p:cBhvr>
                                        <p:cTn id="43" dur="1" fill="hold">
                                          <p:stCondLst>
                                            <p:cond delay="0"/>
                                          </p:stCondLst>
                                        </p:cTn>
                                        <p:tgtEl>
                                          <p:spTgt spid="22533">
                                            <p:txEl>
                                              <p:pRg st="0" end="0"/>
                                            </p:txEl>
                                          </p:spTgt>
                                        </p:tgtEl>
                                        <p:attrNameLst>
                                          <p:attrName>style.visibility</p:attrName>
                                        </p:attrNameLst>
                                      </p:cBhvr>
                                      <p:to>
                                        <p:strVal val="visible"/>
                                      </p:to>
                                    </p:set>
                                    <p:anim calcmode="lin" valueType="num">
                                      <p:cBhvr>
                                        <p:cTn id="44" dur="1000" fill="hold"/>
                                        <p:tgtEl>
                                          <p:spTgt spid="22533">
                                            <p:txEl>
                                              <p:pRg st="0" end="0"/>
                                            </p:txEl>
                                          </p:spTgt>
                                        </p:tgtEl>
                                        <p:attrNameLst>
                                          <p:attrName>ppt_w</p:attrName>
                                        </p:attrNameLst>
                                      </p:cBhvr>
                                      <p:tavLst>
                                        <p:tav tm="0">
                                          <p:val>
                                            <p:strVal val="#ppt_w*0.70"/>
                                          </p:val>
                                        </p:tav>
                                        <p:tav tm="100000">
                                          <p:val>
                                            <p:strVal val="#ppt_w"/>
                                          </p:val>
                                        </p:tav>
                                      </p:tavLst>
                                    </p:anim>
                                    <p:anim calcmode="lin" valueType="num">
                                      <p:cBhvr>
                                        <p:cTn id="45" dur="1000" fill="hold"/>
                                        <p:tgtEl>
                                          <p:spTgt spid="22533">
                                            <p:txEl>
                                              <p:pRg st="0" end="0"/>
                                            </p:txEl>
                                          </p:spTgt>
                                        </p:tgtEl>
                                        <p:attrNameLst>
                                          <p:attrName>ppt_h</p:attrName>
                                        </p:attrNameLst>
                                      </p:cBhvr>
                                      <p:tavLst>
                                        <p:tav tm="0">
                                          <p:val>
                                            <p:strVal val="#ppt_h"/>
                                          </p:val>
                                        </p:tav>
                                        <p:tav tm="100000">
                                          <p:val>
                                            <p:strVal val="#ppt_h"/>
                                          </p:val>
                                        </p:tav>
                                      </p:tavLst>
                                    </p:anim>
                                    <p:animEffect transition="in" filter="fade">
                                      <p:cBhvr>
                                        <p:cTn id="46" dur="1000"/>
                                        <p:tgtEl>
                                          <p:spTgt spid="22533">
                                            <p:txEl>
                                              <p:pRg st="0" end="0"/>
                                            </p:txEl>
                                          </p:spTgt>
                                        </p:tgtEl>
                                      </p:cBhvr>
                                    </p:animEffect>
                                  </p:childTnLst>
                                </p:cTn>
                              </p:par>
                              <p:par>
                                <p:cTn id="47" presetID="55" presetClass="entr" presetSubtype="0" fill="hold" nodeType="withEffect">
                                  <p:stCondLst>
                                    <p:cond delay="0"/>
                                  </p:stCondLst>
                                  <p:childTnLst>
                                    <p:set>
                                      <p:cBhvr>
                                        <p:cTn id="48" dur="1" fill="hold">
                                          <p:stCondLst>
                                            <p:cond delay="0"/>
                                          </p:stCondLst>
                                        </p:cTn>
                                        <p:tgtEl>
                                          <p:spTgt spid="22533">
                                            <p:txEl>
                                              <p:pRg st="1" end="1"/>
                                            </p:txEl>
                                          </p:spTgt>
                                        </p:tgtEl>
                                        <p:attrNameLst>
                                          <p:attrName>style.visibility</p:attrName>
                                        </p:attrNameLst>
                                      </p:cBhvr>
                                      <p:to>
                                        <p:strVal val="visible"/>
                                      </p:to>
                                    </p:set>
                                    <p:anim calcmode="lin" valueType="num">
                                      <p:cBhvr>
                                        <p:cTn id="49" dur="1000" fill="hold"/>
                                        <p:tgtEl>
                                          <p:spTgt spid="22533">
                                            <p:txEl>
                                              <p:pRg st="1" end="1"/>
                                            </p:txEl>
                                          </p:spTgt>
                                        </p:tgtEl>
                                        <p:attrNameLst>
                                          <p:attrName>ppt_w</p:attrName>
                                        </p:attrNameLst>
                                      </p:cBhvr>
                                      <p:tavLst>
                                        <p:tav tm="0">
                                          <p:val>
                                            <p:strVal val="#ppt_w*0.70"/>
                                          </p:val>
                                        </p:tav>
                                        <p:tav tm="100000">
                                          <p:val>
                                            <p:strVal val="#ppt_w"/>
                                          </p:val>
                                        </p:tav>
                                      </p:tavLst>
                                    </p:anim>
                                    <p:anim calcmode="lin" valueType="num">
                                      <p:cBhvr>
                                        <p:cTn id="50" dur="1000" fill="hold"/>
                                        <p:tgtEl>
                                          <p:spTgt spid="22533">
                                            <p:txEl>
                                              <p:pRg st="1" end="1"/>
                                            </p:txEl>
                                          </p:spTgt>
                                        </p:tgtEl>
                                        <p:attrNameLst>
                                          <p:attrName>ppt_h</p:attrName>
                                        </p:attrNameLst>
                                      </p:cBhvr>
                                      <p:tavLst>
                                        <p:tav tm="0">
                                          <p:val>
                                            <p:strVal val="#ppt_h"/>
                                          </p:val>
                                        </p:tav>
                                        <p:tav tm="100000">
                                          <p:val>
                                            <p:strVal val="#ppt_h"/>
                                          </p:val>
                                        </p:tav>
                                      </p:tavLst>
                                    </p:anim>
                                    <p:animEffect transition="in" filter="fade">
                                      <p:cBhvr>
                                        <p:cTn id="51" dur="1000"/>
                                        <p:tgtEl>
                                          <p:spTgt spid="22533">
                                            <p:txEl>
                                              <p:pRg st="1" end="1"/>
                                            </p:txEl>
                                          </p:spTgt>
                                        </p:tgtEl>
                                      </p:cBhvr>
                                    </p:animEffect>
                                  </p:childTnLst>
                                </p:cTn>
                              </p:par>
                              <p:par>
                                <p:cTn id="52" presetID="55" presetClass="entr" presetSubtype="0" fill="hold" nodeType="withEffect">
                                  <p:stCondLst>
                                    <p:cond delay="0"/>
                                  </p:stCondLst>
                                  <p:childTnLst>
                                    <p:set>
                                      <p:cBhvr>
                                        <p:cTn id="53" dur="1" fill="hold">
                                          <p:stCondLst>
                                            <p:cond delay="0"/>
                                          </p:stCondLst>
                                        </p:cTn>
                                        <p:tgtEl>
                                          <p:spTgt spid="22533">
                                            <p:txEl>
                                              <p:pRg st="2" end="2"/>
                                            </p:txEl>
                                          </p:spTgt>
                                        </p:tgtEl>
                                        <p:attrNameLst>
                                          <p:attrName>style.visibility</p:attrName>
                                        </p:attrNameLst>
                                      </p:cBhvr>
                                      <p:to>
                                        <p:strVal val="visible"/>
                                      </p:to>
                                    </p:set>
                                    <p:anim calcmode="lin" valueType="num">
                                      <p:cBhvr>
                                        <p:cTn id="54" dur="1000" fill="hold"/>
                                        <p:tgtEl>
                                          <p:spTgt spid="22533">
                                            <p:txEl>
                                              <p:pRg st="2" end="2"/>
                                            </p:txEl>
                                          </p:spTgt>
                                        </p:tgtEl>
                                        <p:attrNameLst>
                                          <p:attrName>ppt_w</p:attrName>
                                        </p:attrNameLst>
                                      </p:cBhvr>
                                      <p:tavLst>
                                        <p:tav tm="0">
                                          <p:val>
                                            <p:strVal val="#ppt_w*0.70"/>
                                          </p:val>
                                        </p:tav>
                                        <p:tav tm="100000">
                                          <p:val>
                                            <p:strVal val="#ppt_w"/>
                                          </p:val>
                                        </p:tav>
                                      </p:tavLst>
                                    </p:anim>
                                    <p:anim calcmode="lin" valueType="num">
                                      <p:cBhvr>
                                        <p:cTn id="55" dur="1000" fill="hold"/>
                                        <p:tgtEl>
                                          <p:spTgt spid="22533">
                                            <p:txEl>
                                              <p:pRg st="2" end="2"/>
                                            </p:txEl>
                                          </p:spTgt>
                                        </p:tgtEl>
                                        <p:attrNameLst>
                                          <p:attrName>ppt_h</p:attrName>
                                        </p:attrNameLst>
                                      </p:cBhvr>
                                      <p:tavLst>
                                        <p:tav tm="0">
                                          <p:val>
                                            <p:strVal val="#ppt_h"/>
                                          </p:val>
                                        </p:tav>
                                        <p:tav tm="100000">
                                          <p:val>
                                            <p:strVal val="#ppt_h"/>
                                          </p:val>
                                        </p:tav>
                                      </p:tavLst>
                                    </p:anim>
                                    <p:animEffect transition="in" filter="fade">
                                      <p:cBhvr>
                                        <p:cTn id="56" dur="1000"/>
                                        <p:tgtEl>
                                          <p:spTgt spid="22533">
                                            <p:txEl>
                                              <p:pRg st="2" end="2"/>
                                            </p:txEl>
                                          </p:spTgt>
                                        </p:tgtEl>
                                      </p:cBhvr>
                                    </p:animEffect>
                                  </p:childTnLst>
                                </p:cTn>
                              </p:par>
                              <p:par>
                                <p:cTn id="57" presetID="55" presetClass="entr" presetSubtype="0" fill="hold" nodeType="withEffect">
                                  <p:stCondLst>
                                    <p:cond delay="0"/>
                                  </p:stCondLst>
                                  <p:childTnLst>
                                    <p:set>
                                      <p:cBhvr>
                                        <p:cTn id="58" dur="1" fill="hold">
                                          <p:stCondLst>
                                            <p:cond delay="0"/>
                                          </p:stCondLst>
                                        </p:cTn>
                                        <p:tgtEl>
                                          <p:spTgt spid="22533">
                                            <p:txEl>
                                              <p:pRg st="3" end="3"/>
                                            </p:txEl>
                                          </p:spTgt>
                                        </p:tgtEl>
                                        <p:attrNameLst>
                                          <p:attrName>style.visibility</p:attrName>
                                        </p:attrNameLst>
                                      </p:cBhvr>
                                      <p:to>
                                        <p:strVal val="visible"/>
                                      </p:to>
                                    </p:set>
                                    <p:anim calcmode="lin" valueType="num">
                                      <p:cBhvr>
                                        <p:cTn id="59" dur="1000" fill="hold"/>
                                        <p:tgtEl>
                                          <p:spTgt spid="22533">
                                            <p:txEl>
                                              <p:pRg st="3" end="3"/>
                                            </p:txEl>
                                          </p:spTgt>
                                        </p:tgtEl>
                                        <p:attrNameLst>
                                          <p:attrName>ppt_w</p:attrName>
                                        </p:attrNameLst>
                                      </p:cBhvr>
                                      <p:tavLst>
                                        <p:tav tm="0">
                                          <p:val>
                                            <p:strVal val="#ppt_w*0.70"/>
                                          </p:val>
                                        </p:tav>
                                        <p:tav tm="100000">
                                          <p:val>
                                            <p:strVal val="#ppt_w"/>
                                          </p:val>
                                        </p:tav>
                                      </p:tavLst>
                                    </p:anim>
                                    <p:anim calcmode="lin" valueType="num">
                                      <p:cBhvr>
                                        <p:cTn id="60" dur="1000" fill="hold"/>
                                        <p:tgtEl>
                                          <p:spTgt spid="22533">
                                            <p:txEl>
                                              <p:pRg st="3" end="3"/>
                                            </p:txEl>
                                          </p:spTgt>
                                        </p:tgtEl>
                                        <p:attrNameLst>
                                          <p:attrName>ppt_h</p:attrName>
                                        </p:attrNameLst>
                                      </p:cBhvr>
                                      <p:tavLst>
                                        <p:tav tm="0">
                                          <p:val>
                                            <p:strVal val="#ppt_h"/>
                                          </p:val>
                                        </p:tav>
                                        <p:tav tm="100000">
                                          <p:val>
                                            <p:strVal val="#ppt_h"/>
                                          </p:val>
                                        </p:tav>
                                      </p:tavLst>
                                    </p:anim>
                                    <p:animEffect transition="in" filter="fade">
                                      <p:cBhvr>
                                        <p:cTn id="61" dur="1000"/>
                                        <p:tgtEl>
                                          <p:spTgt spid="22533">
                                            <p:txEl>
                                              <p:pRg st="3" end="3"/>
                                            </p:txEl>
                                          </p:spTgt>
                                        </p:tgtEl>
                                      </p:cBhvr>
                                    </p:animEffect>
                                  </p:childTnLst>
                                </p:cTn>
                              </p:par>
                              <p:par>
                                <p:cTn id="62" presetID="55" presetClass="entr" presetSubtype="0" fill="hold" nodeType="withEffect">
                                  <p:stCondLst>
                                    <p:cond delay="0"/>
                                  </p:stCondLst>
                                  <p:childTnLst>
                                    <p:set>
                                      <p:cBhvr>
                                        <p:cTn id="63" dur="1" fill="hold">
                                          <p:stCondLst>
                                            <p:cond delay="0"/>
                                          </p:stCondLst>
                                        </p:cTn>
                                        <p:tgtEl>
                                          <p:spTgt spid="22533">
                                            <p:txEl>
                                              <p:pRg st="4" end="4"/>
                                            </p:txEl>
                                          </p:spTgt>
                                        </p:tgtEl>
                                        <p:attrNameLst>
                                          <p:attrName>style.visibility</p:attrName>
                                        </p:attrNameLst>
                                      </p:cBhvr>
                                      <p:to>
                                        <p:strVal val="visible"/>
                                      </p:to>
                                    </p:set>
                                    <p:anim calcmode="lin" valueType="num">
                                      <p:cBhvr>
                                        <p:cTn id="64" dur="1000" fill="hold"/>
                                        <p:tgtEl>
                                          <p:spTgt spid="22533">
                                            <p:txEl>
                                              <p:pRg st="4" end="4"/>
                                            </p:txEl>
                                          </p:spTgt>
                                        </p:tgtEl>
                                        <p:attrNameLst>
                                          <p:attrName>ppt_w</p:attrName>
                                        </p:attrNameLst>
                                      </p:cBhvr>
                                      <p:tavLst>
                                        <p:tav tm="0">
                                          <p:val>
                                            <p:strVal val="#ppt_w*0.70"/>
                                          </p:val>
                                        </p:tav>
                                        <p:tav tm="100000">
                                          <p:val>
                                            <p:strVal val="#ppt_w"/>
                                          </p:val>
                                        </p:tav>
                                      </p:tavLst>
                                    </p:anim>
                                    <p:anim calcmode="lin" valueType="num">
                                      <p:cBhvr>
                                        <p:cTn id="65" dur="1000" fill="hold"/>
                                        <p:tgtEl>
                                          <p:spTgt spid="22533">
                                            <p:txEl>
                                              <p:pRg st="4" end="4"/>
                                            </p:txEl>
                                          </p:spTgt>
                                        </p:tgtEl>
                                        <p:attrNameLst>
                                          <p:attrName>ppt_h</p:attrName>
                                        </p:attrNameLst>
                                      </p:cBhvr>
                                      <p:tavLst>
                                        <p:tav tm="0">
                                          <p:val>
                                            <p:strVal val="#ppt_h"/>
                                          </p:val>
                                        </p:tav>
                                        <p:tav tm="100000">
                                          <p:val>
                                            <p:strVal val="#ppt_h"/>
                                          </p:val>
                                        </p:tav>
                                      </p:tavLst>
                                    </p:anim>
                                    <p:animEffect transition="in" filter="fade">
                                      <p:cBhvr>
                                        <p:cTn id="66" dur="1000"/>
                                        <p:tgtEl>
                                          <p:spTgt spid="22533">
                                            <p:txEl>
                                              <p:pRg st="4" end="4"/>
                                            </p:txEl>
                                          </p:spTgt>
                                        </p:tgtEl>
                                      </p:cBhvr>
                                    </p:animEffect>
                                  </p:childTnLst>
                                </p:cTn>
                              </p:par>
                              <p:par>
                                <p:cTn id="67" presetID="55" presetClass="entr" presetSubtype="0" fill="hold" nodeType="withEffect">
                                  <p:stCondLst>
                                    <p:cond delay="0"/>
                                  </p:stCondLst>
                                  <p:childTnLst>
                                    <p:set>
                                      <p:cBhvr>
                                        <p:cTn id="68" dur="1" fill="hold">
                                          <p:stCondLst>
                                            <p:cond delay="0"/>
                                          </p:stCondLst>
                                        </p:cTn>
                                        <p:tgtEl>
                                          <p:spTgt spid="22533">
                                            <p:txEl>
                                              <p:pRg st="5" end="5"/>
                                            </p:txEl>
                                          </p:spTgt>
                                        </p:tgtEl>
                                        <p:attrNameLst>
                                          <p:attrName>style.visibility</p:attrName>
                                        </p:attrNameLst>
                                      </p:cBhvr>
                                      <p:to>
                                        <p:strVal val="visible"/>
                                      </p:to>
                                    </p:set>
                                    <p:anim calcmode="lin" valueType="num">
                                      <p:cBhvr>
                                        <p:cTn id="69" dur="1000" fill="hold"/>
                                        <p:tgtEl>
                                          <p:spTgt spid="22533">
                                            <p:txEl>
                                              <p:pRg st="5" end="5"/>
                                            </p:txEl>
                                          </p:spTgt>
                                        </p:tgtEl>
                                        <p:attrNameLst>
                                          <p:attrName>ppt_w</p:attrName>
                                        </p:attrNameLst>
                                      </p:cBhvr>
                                      <p:tavLst>
                                        <p:tav tm="0">
                                          <p:val>
                                            <p:strVal val="#ppt_w*0.70"/>
                                          </p:val>
                                        </p:tav>
                                        <p:tav tm="100000">
                                          <p:val>
                                            <p:strVal val="#ppt_w"/>
                                          </p:val>
                                        </p:tav>
                                      </p:tavLst>
                                    </p:anim>
                                    <p:anim calcmode="lin" valueType="num">
                                      <p:cBhvr>
                                        <p:cTn id="70" dur="1000" fill="hold"/>
                                        <p:tgtEl>
                                          <p:spTgt spid="22533">
                                            <p:txEl>
                                              <p:pRg st="5" end="5"/>
                                            </p:txEl>
                                          </p:spTgt>
                                        </p:tgtEl>
                                        <p:attrNameLst>
                                          <p:attrName>ppt_h</p:attrName>
                                        </p:attrNameLst>
                                      </p:cBhvr>
                                      <p:tavLst>
                                        <p:tav tm="0">
                                          <p:val>
                                            <p:strVal val="#ppt_h"/>
                                          </p:val>
                                        </p:tav>
                                        <p:tav tm="100000">
                                          <p:val>
                                            <p:strVal val="#ppt_h"/>
                                          </p:val>
                                        </p:tav>
                                      </p:tavLst>
                                    </p:anim>
                                    <p:animEffect transition="in" filter="fade">
                                      <p:cBhvr>
                                        <p:cTn id="71" dur="1000"/>
                                        <p:tgtEl>
                                          <p:spTgt spid="22533">
                                            <p:txEl>
                                              <p:pRg st="5" end="5"/>
                                            </p:txEl>
                                          </p:spTgt>
                                        </p:tgtEl>
                                      </p:cBhvr>
                                    </p:animEffect>
                                  </p:childTnLst>
                                </p:cTn>
                              </p:par>
                              <p:par>
                                <p:cTn id="72" presetID="55" presetClass="entr" presetSubtype="0" fill="hold" nodeType="withEffect">
                                  <p:stCondLst>
                                    <p:cond delay="0"/>
                                  </p:stCondLst>
                                  <p:childTnLst>
                                    <p:set>
                                      <p:cBhvr>
                                        <p:cTn id="73" dur="1" fill="hold">
                                          <p:stCondLst>
                                            <p:cond delay="0"/>
                                          </p:stCondLst>
                                        </p:cTn>
                                        <p:tgtEl>
                                          <p:spTgt spid="22533">
                                            <p:txEl>
                                              <p:pRg st="6" end="6"/>
                                            </p:txEl>
                                          </p:spTgt>
                                        </p:tgtEl>
                                        <p:attrNameLst>
                                          <p:attrName>style.visibility</p:attrName>
                                        </p:attrNameLst>
                                      </p:cBhvr>
                                      <p:to>
                                        <p:strVal val="visible"/>
                                      </p:to>
                                    </p:set>
                                    <p:anim calcmode="lin" valueType="num">
                                      <p:cBhvr>
                                        <p:cTn id="74" dur="1000" fill="hold"/>
                                        <p:tgtEl>
                                          <p:spTgt spid="22533">
                                            <p:txEl>
                                              <p:pRg st="6" end="6"/>
                                            </p:txEl>
                                          </p:spTgt>
                                        </p:tgtEl>
                                        <p:attrNameLst>
                                          <p:attrName>ppt_w</p:attrName>
                                        </p:attrNameLst>
                                      </p:cBhvr>
                                      <p:tavLst>
                                        <p:tav tm="0">
                                          <p:val>
                                            <p:strVal val="#ppt_w*0.70"/>
                                          </p:val>
                                        </p:tav>
                                        <p:tav tm="100000">
                                          <p:val>
                                            <p:strVal val="#ppt_w"/>
                                          </p:val>
                                        </p:tav>
                                      </p:tavLst>
                                    </p:anim>
                                    <p:anim calcmode="lin" valueType="num">
                                      <p:cBhvr>
                                        <p:cTn id="75" dur="1000" fill="hold"/>
                                        <p:tgtEl>
                                          <p:spTgt spid="22533">
                                            <p:txEl>
                                              <p:pRg st="6" end="6"/>
                                            </p:txEl>
                                          </p:spTgt>
                                        </p:tgtEl>
                                        <p:attrNameLst>
                                          <p:attrName>ppt_h</p:attrName>
                                        </p:attrNameLst>
                                      </p:cBhvr>
                                      <p:tavLst>
                                        <p:tav tm="0">
                                          <p:val>
                                            <p:strVal val="#ppt_h"/>
                                          </p:val>
                                        </p:tav>
                                        <p:tav tm="100000">
                                          <p:val>
                                            <p:strVal val="#ppt_h"/>
                                          </p:val>
                                        </p:tav>
                                      </p:tavLst>
                                    </p:anim>
                                    <p:animEffect transition="in" filter="fade">
                                      <p:cBhvr>
                                        <p:cTn id="76" dur="1000"/>
                                        <p:tgtEl>
                                          <p:spTgt spid="22533">
                                            <p:txEl>
                                              <p:pRg st="6" end="6"/>
                                            </p:txEl>
                                          </p:spTgt>
                                        </p:tgtEl>
                                      </p:cBhvr>
                                    </p:animEffect>
                                  </p:childTnLst>
                                </p:cTn>
                              </p:par>
                              <p:par>
                                <p:cTn id="77" presetID="55" presetClass="entr" presetSubtype="0" fill="hold" nodeType="withEffect">
                                  <p:stCondLst>
                                    <p:cond delay="0"/>
                                  </p:stCondLst>
                                  <p:childTnLst>
                                    <p:set>
                                      <p:cBhvr>
                                        <p:cTn id="78" dur="1" fill="hold">
                                          <p:stCondLst>
                                            <p:cond delay="0"/>
                                          </p:stCondLst>
                                        </p:cTn>
                                        <p:tgtEl>
                                          <p:spTgt spid="22533">
                                            <p:txEl>
                                              <p:pRg st="7" end="7"/>
                                            </p:txEl>
                                          </p:spTgt>
                                        </p:tgtEl>
                                        <p:attrNameLst>
                                          <p:attrName>style.visibility</p:attrName>
                                        </p:attrNameLst>
                                      </p:cBhvr>
                                      <p:to>
                                        <p:strVal val="visible"/>
                                      </p:to>
                                    </p:set>
                                    <p:anim calcmode="lin" valueType="num">
                                      <p:cBhvr>
                                        <p:cTn id="79" dur="1000" fill="hold"/>
                                        <p:tgtEl>
                                          <p:spTgt spid="22533">
                                            <p:txEl>
                                              <p:pRg st="7" end="7"/>
                                            </p:txEl>
                                          </p:spTgt>
                                        </p:tgtEl>
                                        <p:attrNameLst>
                                          <p:attrName>ppt_w</p:attrName>
                                        </p:attrNameLst>
                                      </p:cBhvr>
                                      <p:tavLst>
                                        <p:tav tm="0">
                                          <p:val>
                                            <p:strVal val="#ppt_w*0.70"/>
                                          </p:val>
                                        </p:tav>
                                        <p:tav tm="100000">
                                          <p:val>
                                            <p:strVal val="#ppt_w"/>
                                          </p:val>
                                        </p:tav>
                                      </p:tavLst>
                                    </p:anim>
                                    <p:anim calcmode="lin" valueType="num">
                                      <p:cBhvr>
                                        <p:cTn id="80" dur="1000" fill="hold"/>
                                        <p:tgtEl>
                                          <p:spTgt spid="22533">
                                            <p:txEl>
                                              <p:pRg st="7" end="7"/>
                                            </p:txEl>
                                          </p:spTgt>
                                        </p:tgtEl>
                                        <p:attrNameLst>
                                          <p:attrName>ppt_h</p:attrName>
                                        </p:attrNameLst>
                                      </p:cBhvr>
                                      <p:tavLst>
                                        <p:tav tm="0">
                                          <p:val>
                                            <p:strVal val="#ppt_h"/>
                                          </p:val>
                                        </p:tav>
                                        <p:tav tm="100000">
                                          <p:val>
                                            <p:strVal val="#ppt_h"/>
                                          </p:val>
                                        </p:tav>
                                      </p:tavLst>
                                    </p:anim>
                                    <p:animEffect transition="in" filter="fade">
                                      <p:cBhvr>
                                        <p:cTn id="81" dur="1000"/>
                                        <p:tgtEl>
                                          <p:spTgt spid="22533">
                                            <p:txEl>
                                              <p:pRg st="7" end="7"/>
                                            </p:txEl>
                                          </p:spTgt>
                                        </p:tgtEl>
                                      </p:cBhvr>
                                    </p:animEffect>
                                  </p:childTnLst>
                                </p:cTn>
                              </p:par>
                              <p:par>
                                <p:cTn id="82" presetID="55" presetClass="entr" presetSubtype="0" fill="hold" nodeType="withEffect">
                                  <p:stCondLst>
                                    <p:cond delay="0"/>
                                  </p:stCondLst>
                                  <p:childTnLst>
                                    <p:set>
                                      <p:cBhvr>
                                        <p:cTn id="83" dur="1" fill="hold">
                                          <p:stCondLst>
                                            <p:cond delay="0"/>
                                          </p:stCondLst>
                                        </p:cTn>
                                        <p:tgtEl>
                                          <p:spTgt spid="22533">
                                            <p:txEl>
                                              <p:pRg st="8" end="8"/>
                                            </p:txEl>
                                          </p:spTgt>
                                        </p:tgtEl>
                                        <p:attrNameLst>
                                          <p:attrName>style.visibility</p:attrName>
                                        </p:attrNameLst>
                                      </p:cBhvr>
                                      <p:to>
                                        <p:strVal val="visible"/>
                                      </p:to>
                                    </p:set>
                                    <p:anim calcmode="lin" valueType="num">
                                      <p:cBhvr>
                                        <p:cTn id="84" dur="1000" fill="hold"/>
                                        <p:tgtEl>
                                          <p:spTgt spid="22533">
                                            <p:txEl>
                                              <p:pRg st="8" end="8"/>
                                            </p:txEl>
                                          </p:spTgt>
                                        </p:tgtEl>
                                        <p:attrNameLst>
                                          <p:attrName>ppt_w</p:attrName>
                                        </p:attrNameLst>
                                      </p:cBhvr>
                                      <p:tavLst>
                                        <p:tav tm="0">
                                          <p:val>
                                            <p:strVal val="#ppt_w*0.70"/>
                                          </p:val>
                                        </p:tav>
                                        <p:tav tm="100000">
                                          <p:val>
                                            <p:strVal val="#ppt_w"/>
                                          </p:val>
                                        </p:tav>
                                      </p:tavLst>
                                    </p:anim>
                                    <p:anim calcmode="lin" valueType="num">
                                      <p:cBhvr>
                                        <p:cTn id="85" dur="1000" fill="hold"/>
                                        <p:tgtEl>
                                          <p:spTgt spid="22533">
                                            <p:txEl>
                                              <p:pRg st="8" end="8"/>
                                            </p:txEl>
                                          </p:spTgt>
                                        </p:tgtEl>
                                        <p:attrNameLst>
                                          <p:attrName>ppt_h</p:attrName>
                                        </p:attrNameLst>
                                      </p:cBhvr>
                                      <p:tavLst>
                                        <p:tav tm="0">
                                          <p:val>
                                            <p:strVal val="#ppt_h"/>
                                          </p:val>
                                        </p:tav>
                                        <p:tav tm="100000">
                                          <p:val>
                                            <p:strVal val="#ppt_h"/>
                                          </p:val>
                                        </p:tav>
                                      </p:tavLst>
                                    </p:anim>
                                    <p:animEffect transition="in" filter="fade">
                                      <p:cBhvr>
                                        <p:cTn id="86" dur="1000"/>
                                        <p:tgtEl>
                                          <p:spTgt spid="22533">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0" y="-76200"/>
            <a:ext cx="8229600" cy="1143000"/>
          </a:xfrm>
        </p:spPr>
        <p:txBody>
          <a:bodyPr/>
          <a:lstStyle/>
          <a:p>
            <a:pPr algn="l" eaLnBrk="1" hangingPunct="1"/>
            <a:r>
              <a:rPr lang="en-US" b="1" smtClean="0">
                <a:latin typeface="Juice ITC" pitchFamily="82" charset="0"/>
              </a:rPr>
              <a:t>Great Wall of China</a:t>
            </a:r>
            <a:br>
              <a:rPr lang="en-US" b="1" smtClean="0">
                <a:latin typeface="Juice ITC" pitchFamily="82" charset="0"/>
              </a:rPr>
            </a:br>
            <a:r>
              <a:rPr lang="en-US" sz="1800" b="1" smtClean="0">
                <a:latin typeface="Juice ITC" pitchFamily="82" charset="0"/>
              </a:rPr>
              <a:t>By Roger S. Thomas, to the tune of </a:t>
            </a:r>
            <a:r>
              <a:rPr lang="en-US" sz="1800" b="1" i="1" smtClean="0">
                <a:latin typeface="Juice ITC" pitchFamily="82" charset="0"/>
              </a:rPr>
              <a:t>Great Balls of Fire</a:t>
            </a:r>
          </a:p>
        </p:txBody>
      </p:sp>
      <p:sp>
        <p:nvSpPr>
          <p:cNvPr id="7171" name="Rectangle 3"/>
          <p:cNvSpPr>
            <a:spLocks noGrp="1" noChangeArrowheads="1"/>
          </p:cNvSpPr>
          <p:nvPr>
            <p:ph type="body" idx="1"/>
          </p:nvPr>
        </p:nvSpPr>
        <p:spPr>
          <a:xfrm>
            <a:off x="3733800" y="228600"/>
            <a:ext cx="5410200" cy="6629400"/>
          </a:xfrm>
        </p:spPr>
        <p:txBody>
          <a:bodyPr/>
          <a:lstStyle/>
          <a:p>
            <a:pPr eaLnBrk="1" hangingPunct="1">
              <a:lnSpc>
                <a:spcPct val="80000"/>
              </a:lnSpc>
              <a:buFontTx/>
              <a:buNone/>
            </a:pPr>
            <a:r>
              <a:rPr lang="en-US" sz="2400" b="1" smtClean="0">
                <a:latin typeface="Juice ITC" pitchFamily="82" charset="0"/>
              </a:rPr>
              <a:t>They shake our nerves and they rattle our brains</a:t>
            </a:r>
          </a:p>
          <a:p>
            <a:pPr eaLnBrk="1" hangingPunct="1">
              <a:lnSpc>
                <a:spcPct val="80000"/>
              </a:lnSpc>
              <a:buFontTx/>
              <a:buNone/>
            </a:pPr>
            <a:r>
              <a:rPr lang="en-US" sz="2400" b="1" smtClean="0">
                <a:latin typeface="Juice ITC" pitchFamily="82" charset="0"/>
              </a:rPr>
              <a:t>You know the Huns drive us all insane</a:t>
            </a:r>
          </a:p>
          <a:p>
            <a:pPr eaLnBrk="1" hangingPunct="1">
              <a:lnSpc>
                <a:spcPct val="80000"/>
              </a:lnSpc>
              <a:buFontTx/>
              <a:buNone/>
            </a:pPr>
            <a:r>
              <a:rPr lang="en-US" sz="2400" b="1" smtClean="0">
                <a:latin typeface="Juice ITC" pitchFamily="82" charset="0"/>
              </a:rPr>
              <a:t>You know they will our children kill</a:t>
            </a:r>
          </a:p>
          <a:p>
            <a:pPr eaLnBrk="1" hangingPunct="1">
              <a:lnSpc>
                <a:spcPct val="80000"/>
              </a:lnSpc>
              <a:buFontTx/>
              <a:buNone/>
            </a:pPr>
            <a:r>
              <a:rPr lang="en-US" sz="2400" b="1" smtClean="0">
                <a:latin typeface="Juice ITC" pitchFamily="82" charset="0"/>
              </a:rPr>
              <a:t>Goodness, gracious Great Wall of China</a:t>
            </a:r>
          </a:p>
          <a:p>
            <a:pPr eaLnBrk="1" hangingPunct="1">
              <a:lnSpc>
                <a:spcPct val="80000"/>
              </a:lnSpc>
              <a:buFontTx/>
              <a:buNone/>
            </a:pPr>
            <a:endParaRPr lang="en-US" sz="800" b="1" smtClean="0">
              <a:latin typeface="Juice ITC" pitchFamily="82" charset="0"/>
            </a:endParaRPr>
          </a:p>
          <a:p>
            <a:pPr eaLnBrk="1" hangingPunct="1">
              <a:lnSpc>
                <a:spcPct val="80000"/>
              </a:lnSpc>
              <a:buFontTx/>
              <a:buNone/>
            </a:pPr>
            <a:r>
              <a:rPr lang="en-US" sz="2400" b="1" smtClean="0">
                <a:latin typeface="Juice ITC" pitchFamily="82" charset="0"/>
              </a:rPr>
              <a:t>I laughed at walls ‘cause I thought they were funny</a:t>
            </a:r>
          </a:p>
          <a:p>
            <a:pPr eaLnBrk="1" hangingPunct="1">
              <a:lnSpc>
                <a:spcPct val="80000"/>
              </a:lnSpc>
              <a:buFontTx/>
              <a:buNone/>
            </a:pPr>
            <a:r>
              <a:rPr lang="en-US" sz="2400" b="1" smtClean="0">
                <a:latin typeface="Juice ITC" pitchFamily="82" charset="0"/>
              </a:rPr>
              <a:t>Huns came along and they moved me, honey</a:t>
            </a:r>
          </a:p>
          <a:p>
            <a:pPr eaLnBrk="1" hangingPunct="1">
              <a:lnSpc>
                <a:spcPct val="80000"/>
              </a:lnSpc>
              <a:buFontTx/>
              <a:buNone/>
            </a:pPr>
            <a:r>
              <a:rPr lang="en-US" sz="2400" b="1" smtClean="0">
                <a:latin typeface="Juice ITC" pitchFamily="82" charset="0"/>
              </a:rPr>
              <a:t>I changed my mind!  The wall’s just fine!</a:t>
            </a:r>
          </a:p>
          <a:p>
            <a:pPr eaLnBrk="1" hangingPunct="1">
              <a:lnSpc>
                <a:spcPct val="80000"/>
              </a:lnSpc>
              <a:buFontTx/>
              <a:buNone/>
            </a:pPr>
            <a:r>
              <a:rPr lang="en-US" sz="2400" b="1" smtClean="0">
                <a:latin typeface="Juice ITC" pitchFamily="82" charset="0"/>
              </a:rPr>
              <a:t>Goodness, gracious Great Wall of China</a:t>
            </a:r>
          </a:p>
          <a:p>
            <a:pPr eaLnBrk="1" hangingPunct="1">
              <a:lnSpc>
                <a:spcPct val="80000"/>
              </a:lnSpc>
              <a:buFontTx/>
              <a:buNone/>
            </a:pPr>
            <a:endParaRPr lang="en-US" sz="800" b="1" smtClean="0">
              <a:latin typeface="Juice ITC" pitchFamily="82" charset="0"/>
            </a:endParaRPr>
          </a:p>
          <a:p>
            <a:pPr eaLnBrk="1" hangingPunct="1">
              <a:lnSpc>
                <a:spcPct val="80000"/>
              </a:lnSpc>
              <a:buFontTx/>
              <a:buNone/>
            </a:pPr>
            <a:r>
              <a:rPr lang="en-US" sz="2300" b="1" smtClean="0">
                <a:latin typeface="Juice ITC" pitchFamily="82" charset="0"/>
              </a:rPr>
              <a:t> Build that wall – ooh, it looks good from the Gulf of Liaodong</a:t>
            </a:r>
          </a:p>
          <a:p>
            <a:pPr eaLnBrk="1" hangingPunct="1">
              <a:lnSpc>
                <a:spcPct val="80000"/>
              </a:lnSpc>
              <a:buFontTx/>
              <a:buNone/>
            </a:pPr>
            <a:r>
              <a:rPr lang="en-US" sz="2400" b="1" smtClean="0">
                <a:latin typeface="Juice ITC" pitchFamily="82" charset="0"/>
              </a:rPr>
              <a:t>Defend us from the Huns like a good wall should</a:t>
            </a:r>
          </a:p>
          <a:p>
            <a:pPr eaLnBrk="1" hangingPunct="1">
              <a:lnSpc>
                <a:spcPct val="80000"/>
              </a:lnSpc>
              <a:buFontTx/>
              <a:buNone/>
            </a:pPr>
            <a:r>
              <a:rPr lang="en-US" sz="2400" b="1" smtClean="0">
                <a:latin typeface="Juice ITC" pitchFamily="82" charset="0"/>
              </a:rPr>
              <a:t>Twelve feet wide, twenty-five feet high</a:t>
            </a:r>
          </a:p>
          <a:p>
            <a:pPr eaLnBrk="1" hangingPunct="1">
              <a:lnSpc>
                <a:spcPct val="80000"/>
              </a:lnSpc>
              <a:buFontTx/>
              <a:buNone/>
            </a:pPr>
            <a:r>
              <a:rPr lang="en-US" sz="2400" b="1" smtClean="0">
                <a:latin typeface="Juice ITC" pitchFamily="82" charset="0"/>
              </a:rPr>
              <a:t>Hold back the Huns each time they try, try, try, try</a:t>
            </a:r>
          </a:p>
          <a:p>
            <a:pPr eaLnBrk="1" hangingPunct="1">
              <a:lnSpc>
                <a:spcPct val="80000"/>
              </a:lnSpc>
              <a:buFontTx/>
              <a:buNone/>
            </a:pPr>
            <a:endParaRPr lang="en-US" sz="900" b="1" smtClean="0">
              <a:latin typeface="Juice ITC" pitchFamily="82" charset="0"/>
            </a:endParaRPr>
          </a:p>
          <a:p>
            <a:pPr eaLnBrk="1" hangingPunct="1">
              <a:lnSpc>
                <a:spcPct val="80000"/>
              </a:lnSpc>
              <a:buFontTx/>
              <a:buNone/>
            </a:pPr>
            <a:r>
              <a:rPr lang="en-US" sz="2400" b="1" smtClean="0">
                <a:latin typeface="Juice ITC" pitchFamily="82" charset="0"/>
              </a:rPr>
              <a:t>You know it’s over fourteen hundred miles long</a:t>
            </a:r>
          </a:p>
          <a:p>
            <a:pPr eaLnBrk="1" hangingPunct="1">
              <a:lnSpc>
                <a:spcPct val="80000"/>
              </a:lnSpc>
              <a:buFontTx/>
              <a:buNone/>
            </a:pPr>
            <a:r>
              <a:rPr lang="en-US" sz="2400" b="1" smtClean="0">
                <a:latin typeface="Juice ITC" pitchFamily="82" charset="0"/>
              </a:rPr>
              <a:t>Across the mountains, deserts, steppes – it stays strong</a:t>
            </a:r>
          </a:p>
          <a:p>
            <a:pPr eaLnBrk="1" hangingPunct="1">
              <a:lnSpc>
                <a:spcPct val="80000"/>
              </a:lnSpc>
              <a:buFontTx/>
              <a:buNone/>
            </a:pPr>
            <a:r>
              <a:rPr lang="en-US" sz="2400" b="1" smtClean="0">
                <a:latin typeface="Juice ITC" pitchFamily="82" charset="0"/>
              </a:rPr>
              <a:t>For all theses years we’ve had no fears</a:t>
            </a:r>
          </a:p>
          <a:p>
            <a:pPr eaLnBrk="1" hangingPunct="1">
              <a:lnSpc>
                <a:spcPct val="80000"/>
              </a:lnSpc>
              <a:buFontTx/>
              <a:buNone/>
            </a:pPr>
            <a:r>
              <a:rPr lang="en-US" sz="2400" b="1" smtClean="0">
                <a:latin typeface="Juice ITC" pitchFamily="82" charset="0"/>
              </a:rPr>
              <a:t>Goodness, gracious Great Wall of China</a:t>
            </a:r>
          </a:p>
        </p:txBody>
      </p:sp>
      <p:pic>
        <p:nvPicPr>
          <p:cNvPr id="7172" name="Picture 4" descr="MCBD05893_0000[1]"/>
          <p:cNvPicPr>
            <a:picLocks noChangeAspect="1" noChangeArrowheads="1"/>
          </p:cNvPicPr>
          <p:nvPr/>
        </p:nvPicPr>
        <p:blipFill>
          <a:blip r:embed="rId3" cstate="print"/>
          <a:srcRect/>
          <a:stretch>
            <a:fillRect/>
          </a:stretch>
        </p:blipFill>
        <p:spPr bwMode="auto">
          <a:xfrm>
            <a:off x="838200" y="1447800"/>
            <a:ext cx="2619375" cy="3429000"/>
          </a:xfrm>
          <a:prstGeom prst="rect">
            <a:avLst/>
          </a:prstGeom>
          <a:noFill/>
          <a:ln w="9525">
            <a:noFill/>
            <a:miter lim="800000"/>
            <a:headEnd/>
            <a:tailEnd/>
          </a:ln>
        </p:spPr>
      </p:pic>
      <p:pic>
        <p:nvPicPr>
          <p:cNvPr id="7173" name="Picture 7" descr="MCj02872790000[1]"/>
          <p:cNvPicPr>
            <a:picLocks noChangeAspect="1" noChangeArrowheads="1"/>
          </p:cNvPicPr>
          <p:nvPr/>
        </p:nvPicPr>
        <p:blipFill>
          <a:blip r:embed="rId4" cstate="print"/>
          <a:srcRect/>
          <a:stretch>
            <a:fillRect/>
          </a:stretch>
        </p:blipFill>
        <p:spPr bwMode="auto">
          <a:xfrm>
            <a:off x="381000" y="4241800"/>
            <a:ext cx="3048000" cy="1701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effectLst>
                  <a:outerShdw blurRad="38100" dist="38100" dir="2700000" algn="tl">
                    <a:srgbClr val="000000">
                      <a:alpha val="43137"/>
                    </a:srgbClr>
                  </a:outerShdw>
                </a:effectLst>
              </a:rPr>
              <a:t>Grade 7 Social Studies Instruction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Font typeface="Wingdings" pitchFamily="2" charset="2"/>
              <a:buChar char="ü"/>
            </a:pPr>
            <a:r>
              <a:rPr lang="en-US" sz="4800" b="1" dirty="0" smtClean="0"/>
              <a:t>Overview of Content</a:t>
            </a:r>
          </a:p>
          <a:p>
            <a:pPr>
              <a:buFont typeface="Wingdings" pitchFamily="2" charset="2"/>
              <a:buChar char="ü"/>
            </a:pPr>
            <a:r>
              <a:rPr lang="en-US" sz="4800" b="1" dirty="0" smtClean="0"/>
              <a:t>Use of TCI</a:t>
            </a:r>
          </a:p>
          <a:p>
            <a:pPr>
              <a:buFont typeface="Wingdings" pitchFamily="2" charset="2"/>
              <a:buChar char="ü"/>
            </a:pPr>
            <a:r>
              <a:rPr lang="en-US" sz="4800" b="1" dirty="0" smtClean="0"/>
              <a:t>Use of Multiple Intelligences</a:t>
            </a:r>
          </a:p>
          <a:p>
            <a:r>
              <a:rPr lang="en-US" sz="4800" b="1" i="1" dirty="0" smtClean="0"/>
              <a:t>Group Projects in Grade 7</a:t>
            </a:r>
          </a:p>
          <a:p>
            <a:endParaRPr lang="en-US" dirty="0" smtClean="0"/>
          </a:p>
          <a:p>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a:xfrm>
            <a:off x="0" y="381000"/>
            <a:ext cx="9144000" cy="1143000"/>
          </a:xfrm>
        </p:spPr>
        <p:txBody>
          <a:bodyPr>
            <a:normAutofit fontScale="90000"/>
          </a:bodyPr>
          <a:lstStyle/>
          <a:p>
            <a:pPr eaLnBrk="1" hangingPunct="1">
              <a:defRPr/>
            </a:pPr>
            <a:r>
              <a:rPr lang="en-US" sz="3600" b="1">
                <a:solidFill>
                  <a:srgbClr val="FF0000"/>
                </a:solidFill>
                <a:effectLst>
                  <a:outerShdw blurRad="38100" dist="38100" dir="2700000" algn="tl">
                    <a:srgbClr val="C0C0C0"/>
                  </a:outerShdw>
                </a:effectLst>
                <a:latin typeface="Maiandra GD" pitchFamily="34" charset="0"/>
              </a:rPr>
              <a:t>Rick Stiggins says, “Intrinsic motivation to learn is suported when the learner meets the following criteria:</a:t>
            </a:r>
          </a:p>
        </p:txBody>
      </p:sp>
      <p:sp>
        <p:nvSpPr>
          <p:cNvPr id="68611" name="Rectangle 3"/>
          <p:cNvSpPr>
            <a:spLocks noGrp="1" noChangeArrowheads="1"/>
          </p:cNvSpPr>
          <p:nvPr>
            <p:ph type="body" idx="1"/>
          </p:nvPr>
        </p:nvSpPr>
        <p:spPr>
          <a:xfrm>
            <a:off x="457200" y="1951038"/>
            <a:ext cx="8229600" cy="4525962"/>
          </a:xfrm>
        </p:spPr>
        <p:txBody>
          <a:bodyPr/>
          <a:lstStyle/>
          <a:p>
            <a:pPr eaLnBrk="1" hangingPunct="1">
              <a:lnSpc>
                <a:spcPct val="90000"/>
              </a:lnSpc>
              <a:defRPr/>
            </a:pPr>
            <a:r>
              <a:rPr lang="en-US" sz="3600" b="1">
                <a:solidFill>
                  <a:schemeClr val="accent2"/>
                </a:solidFill>
                <a:effectLst>
                  <a:outerShdw blurRad="38100" dist="38100" dir="2700000" algn="tl">
                    <a:srgbClr val="C0C0C0"/>
                  </a:outerShdw>
                </a:effectLst>
                <a:latin typeface="Maiandra GD" pitchFamily="34" charset="0"/>
              </a:rPr>
              <a:t>Has a sense of control &amp; choice</a:t>
            </a:r>
          </a:p>
          <a:p>
            <a:pPr eaLnBrk="1" hangingPunct="1">
              <a:lnSpc>
                <a:spcPct val="90000"/>
              </a:lnSpc>
              <a:defRPr/>
            </a:pPr>
            <a:r>
              <a:rPr lang="en-US" sz="3600" b="1">
                <a:solidFill>
                  <a:schemeClr val="hlink"/>
                </a:solidFill>
                <a:effectLst>
                  <a:outerShdw blurRad="38100" dist="38100" dir="2700000" algn="tl">
                    <a:srgbClr val="C0C0C0"/>
                  </a:outerShdw>
                </a:effectLst>
                <a:latin typeface="Maiandra GD" pitchFamily="34" charset="0"/>
              </a:rPr>
              <a:t>Gets frequent &amp; specific feedback on performances</a:t>
            </a:r>
          </a:p>
          <a:p>
            <a:pPr eaLnBrk="1" hangingPunct="1">
              <a:lnSpc>
                <a:spcPct val="90000"/>
              </a:lnSpc>
              <a:defRPr/>
            </a:pPr>
            <a:r>
              <a:rPr lang="en-US" sz="3600" b="1">
                <a:solidFill>
                  <a:srgbClr val="660066"/>
                </a:solidFill>
                <a:effectLst>
                  <a:outerShdw blurRad="38100" dist="38100" dir="2700000" algn="tl">
                    <a:srgbClr val="C0C0C0"/>
                  </a:outerShdw>
                </a:effectLst>
                <a:latin typeface="Maiandra GD" pitchFamily="34" charset="0"/>
              </a:rPr>
              <a:t>Encounters tasks that are challenging, but not threatening</a:t>
            </a:r>
          </a:p>
          <a:p>
            <a:pPr eaLnBrk="1" hangingPunct="1">
              <a:lnSpc>
                <a:spcPct val="90000"/>
              </a:lnSpc>
              <a:defRPr/>
            </a:pPr>
            <a:r>
              <a:rPr lang="en-US" sz="3600" b="1">
                <a:solidFill>
                  <a:srgbClr val="006600"/>
                </a:solidFill>
                <a:effectLst>
                  <a:outerShdw blurRad="38100" dist="38100" dir="2700000" algn="tl">
                    <a:srgbClr val="C0C0C0"/>
                  </a:outerShdw>
                </a:effectLst>
                <a:latin typeface="Maiandra GD" pitchFamily="34" charset="0"/>
              </a:rPr>
              <a:t>Is able to self-assess accurately</a:t>
            </a:r>
          </a:p>
          <a:p>
            <a:pPr eaLnBrk="1" hangingPunct="1">
              <a:lnSpc>
                <a:spcPct val="90000"/>
              </a:lnSpc>
              <a:defRPr/>
            </a:pPr>
            <a:r>
              <a:rPr lang="en-US" sz="3600" b="1">
                <a:solidFill>
                  <a:srgbClr val="663300"/>
                </a:solidFill>
                <a:effectLst>
                  <a:outerShdw blurRad="38100" dist="38100" dir="2700000" algn="tl">
                    <a:srgbClr val="C0C0C0"/>
                  </a:outerShdw>
                </a:effectLst>
                <a:latin typeface="Maiandra GD" pitchFamily="34" charset="0"/>
              </a:rPr>
              <a:t>Encounters learning tasks related to everyday life.”   </a:t>
            </a:r>
            <a:r>
              <a:rPr lang="en-US" sz="1600" b="1" i="1">
                <a:latin typeface="Maiandra GD" pitchFamily="34" charset="0"/>
              </a:rPr>
              <a:t>Classroom Assessment for Student Learning</a:t>
            </a:r>
            <a:r>
              <a:rPr lang="en-US" sz="1600" b="1" u="sng">
                <a:latin typeface="Maiandra GD" pitchFamily="34" charset="0"/>
              </a:rPr>
              <a:t>,</a:t>
            </a:r>
            <a:r>
              <a:rPr lang="en-US" sz="1600" b="1">
                <a:latin typeface="Maiandra GD" pitchFamily="34" charset="0"/>
              </a:rPr>
              <a:t> p.39</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68611">
                                            <p:txEl>
                                              <p:pRg st="0" end="0"/>
                                            </p:txEl>
                                          </p:spTgt>
                                        </p:tgtEl>
                                        <p:attrNameLst>
                                          <p:attrName>style.visibility</p:attrName>
                                        </p:attrNameLst>
                                      </p:cBhvr>
                                      <p:to>
                                        <p:strVal val="visible"/>
                                      </p:to>
                                    </p:set>
                                    <p:anim calcmode="lin" valueType="num">
                                      <p:cBhvr additive="base">
                                        <p:cTn id="7" dur="500" fill="hold"/>
                                        <p:tgtEl>
                                          <p:spTgt spid="686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86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8611">
                                            <p:txEl>
                                              <p:pRg st="1" end="1"/>
                                            </p:txEl>
                                          </p:spTgt>
                                        </p:tgtEl>
                                        <p:attrNameLst>
                                          <p:attrName>style.visibility</p:attrName>
                                        </p:attrNameLst>
                                      </p:cBhvr>
                                      <p:to>
                                        <p:strVal val="visible"/>
                                      </p:to>
                                    </p:set>
                                    <p:anim calcmode="lin" valueType="num">
                                      <p:cBhvr additive="base">
                                        <p:cTn id="13" dur="500" fill="hold"/>
                                        <p:tgtEl>
                                          <p:spTgt spid="686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6861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68611">
                                            <p:txEl>
                                              <p:pRg st="2" end="2"/>
                                            </p:txEl>
                                          </p:spTgt>
                                        </p:tgtEl>
                                        <p:attrNameLst>
                                          <p:attrName>style.visibility</p:attrName>
                                        </p:attrNameLst>
                                      </p:cBhvr>
                                      <p:to>
                                        <p:strVal val="visible"/>
                                      </p:to>
                                    </p:set>
                                    <p:anim calcmode="lin" valueType="num">
                                      <p:cBhvr additive="base">
                                        <p:cTn id="19" dur="500" fill="hold"/>
                                        <p:tgtEl>
                                          <p:spTgt spid="6861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6861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68611">
                                            <p:txEl>
                                              <p:pRg st="3" end="3"/>
                                            </p:txEl>
                                          </p:spTgt>
                                        </p:tgtEl>
                                        <p:attrNameLst>
                                          <p:attrName>style.visibility</p:attrName>
                                        </p:attrNameLst>
                                      </p:cBhvr>
                                      <p:to>
                                        <p:strVal val="visible"/>
                                      </p:to>
                                    </p:set>
                                    <p:anim calcmode="lin" valueType="num">
                                      <p:cBhvr additive="base">
                                        <p:cTn id="25" dur="500" fill="hold"/>
                                        <p:tgtEl>
                                          <p:spTgt spid="6861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861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8611">
                                            <p:txEl>
                                              <p:pRg st="4" end="4"/>
                                            </p:txEl>
                                          </p:spTgt>
                                        </p:tgtEl>
                                        <p:attrNameLst>
                                          <p:attrName>style.visibility</p:attrName>
                                        </p:attrNameLst>
                                      </p:cBhvr>
                                      <p:to>
                                        <p:strVal val="visible"/>
                                      </p:to>
                                    </p:set>
                                    <p:anim calcmode="lin" valueType="num">
                                      <p:cBhvr additive="base">
                                        <p:cTn id="31" dur="500" fill="hold"/>
                                        <p:tgtEl>
                                          <p:spTgt spid="68611">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68611">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effectLst>
                  <a:outerShdw blurRad="38100" dist="38100" dir="2700000" algn="tl">
                    <a:srgbClr val="000000">
                      <a:alpha val="43137"/>
                    </a:srgbClr>
                  </a:outerShdw>
                </a:effectLst>
              </a:rPr>
              <a:t>Alignment between </a:t>
            </a:r>
            <a:r>
              <a:rPr lang="en-US" b="1" dirty="0" smtClean="0">
                <a:solidFill>
                  <a:srgbClr val="7030A0"/>
                </a:solidFill>
                <a:effectLst>
                  <a:outerShdw blurRad="38100" dist="38100" dir="2700000" algn="tl">
                    <a:srgbClr val="000000">
                      <a:alpha val="43137"/>
                    </a:srgbClr>
                  </a:outerShdw>
                </a:effectLst>
              </a:rPr>
              <a:t>Instruction</a:t>
            </a:r>
            <a:r>
              <a:rPr lang="en-US" b="1" dirty="0" smtClean="0">
                <a:effectLst>
                  <a:outerShdw blurRad="38100" dist="38100" dir="2700000" algn="tl">
                    <a:srgbClr val="000000">
                      <a:alpha val="43137"/>
                    </a:srgbClr>
                  </a:outerShdw>
                </a:effectLst>
              </a:rPr>
              <a:t> and </a:t>
            </a:r>
            <a:r>
              <a:rPr lang="en-US" b="1" dirty="0" smtClean="0">
                <a:solidFill>
                  <a:srgbClr val="FF0000"/>
                </a:solidFill>
                <a:effectLst>
                  <a:outerShdw blurRad="38100" dist="38100" dir="2700000" algn="tl">
                    <a:srgbClr val="000000">
                      <a:alpha val="43137"/>
                    </a:srgbClr>
                  </a:outerShdw>
                </a:effectLst>
              </a:rPr>
              <a:t>Assessment</a:t>
            </a:r>
            <a:endParaRPr lang="en-US" b="1" dirty="0">
              <a:solidFill>
                <a:srgbClr val="FF0000"/>
              </a:solidFill>
              <a:effectLst>
                <a:outerShdw blurRad="38100" dist="38100" dir="2700000" algn="tl">
                  <a:srgbClr val="000000">
                    <a:alpha val="43137"/>
                  </a:srgbClr>
                </a:outerShdw>
              </a:effectLst>
            </a:endParaRPr>
          </a:p>
        </p:txBody>
      </p:sp>
      <p:sp>
        <p:nvSpPr>
          <p:cNvPr id="4" name="Content Placeholder 3"/>
          <p:cNvSpPr>
            <a:spLocks noGrp="1"/>
          </p:cNvSpPr>
          <p:nvPr>
            <p:ph idx="1"/>
          </p:nvPr>
        </p:nvSpPr>
        <p:spPr>
          <a:xfrm>
            <a:off x="228600" y="2209800"/>
            <a:ext cx="8686800" cy="3916363"/>
          </a:xfrm>
        </p:spPr>
        <p:txBody>
          <a:bodyPr>
            <a:normAutofit lnSpcReduction="10000"/>
          </a:bodyPr>
          <a:lstStyle/>
          <a:p>
            <a:r>
              <a:rPr lang="en-US" b="1" dirty="0" smtClean="0">
                <a:solidFill>
                  <a:srgbClr val="CC0000"/>
                </a:solidFill>
              </a:rPr>
              <a:t>Using multiple intelligences instruction is a source of authentic formative assessment.</a:t>
            </a:r>
          </a:p>
          <a:p>
            <a:r>
              <a:rPr lang="en-US" b="1" dirty="0" smtClean="0">
                <a:solidFill>
                  <a:srgbClr val="CC0066"/>
                </a:solidFill>
              </a:rPr>
              <a:t>How have students used multiple intelligences to learn and demonstrate their learning?</a:t>
            </a:r>
          </a:p>
          <a:p>
            <a:endParaRPr lang="en-US" b="1" dirty="0" smtClean="0">
              <a:solidFill>
                <a:srgbClr val="CC0066"/>
              </a:solidFill>
            </a:endParaRPr>
          </a:p>
          <a:p>
            <a:pPr algn="ctr">
              <a:buNone/>
            </a:pPr>
            <a:r>
              <a:rPr lang="en-US" b="1" dirty="0" smtClean="0">
                <a:solidFill>
                  <a:schemeClr val="bg1"/>
                </a:solidFill>
              </a:rPr>
              <a:t>Let’s try it!  Let’s develop a collaborative lesson idea or assessment using something from this pd session or these formative assessments.</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cstate="print"/>
          <a:srcRect/>
          <a:stretch>
            <a:fillRect/>
          </a:stretch>
        </p:blipFill>
        <p:spPr bwMode="auto">
          <a:xfrm>
            <a:off x="152400" y="85725"/>
            <a:ext cx="4324350" cy="5705475"/>
          </a:xfrm>
          <a:prstGeom prst="roundRect">
            <a:avLst>
              <a:gd name="adj" fmla="val 8594"/>
            </a:avLst>
          </a:prstGeom>
          <a:solidFill>
            <a:srgbClr val="FFFFFF">
              <a:shade val="85000"/>
            </a:srgbClr>
          </a:solidFill>
          <a:ln>
            <a:noFill/>
          </a:ln>
          <a:effectLst>
            <a:outerShdw blurRad="149987" dist="250190" dir="8460000" algn="ctr">
              <a:srgbClr val="000000">
                <a:alpha val="28000"/>
              </a:srgbClr>
            </a:outerShdw>
            <a:reflection blurRad="12700" stA="38000" endPos="28000" dist="5000" dir="5400000" sy="-100000" algn="bl" rotWithShape="0"/>
          </a:effectLst>
          <a:scene3d>
            <a:camera prst="orthographicFront">
              <a:rot lat="0" lon="0" rev="0"/>
            </a:camera>
            <a:lightRig rig="contrasting" dir="t">
              <a:rot lat="0" lon="0" rev="1500000"/>
            </a:lightRig>
          </a:scene3d>
          <a:sp3d prstMaterial="metal">
            <a:bevelT w="88900" h="88900"/>
          </a:sp3d>
        </p:spPr>
      </p:pic>
      <p:sp>
        <p:nvSpPr>
          <p:cNvPr id="5" name="Content Placeholder 2"/>
          <p:cNvSpPr>
            <a:spLocks noGrp="1"/>
          </p:cNvSpPr>
          <p:nvPr>
            <p:ph idx="1"/>
          </p:nvPr>
        </p:nvSpPr>
        <p:spPr>
          <a:xfrm>
            <a:off x="4419600" y="304800"/>
            <a:ext cx="4876800" cy="6553200"/>
          </a:xfrm>
        </p:spPr>
        <p:txBody>
          <a:bodyPr>
            <a:noAutofit/>
          </a:bodyPr>
          <a:lstStyle/>
          <a:p>
            <a:pPr>
              <a:buNone/>
            </a:pPr>
            <a:r>
              <a:rPr lang="en-US" sz="3600" dirty="0" smtClean="0">
                <a:latin typeface="Andalus" pitchFamily="18" charset="-78"/>
                <a:cs typeface="Andalus" pitchFamily="18" charset="-78"/>
              </a:rPr>
              <a:t>What are Formative</a:t>
            </a:r>
          </a:p>
          <a:p>
            <a:pPr>
              <a:buNone/>
            </a:pPr>
            <a:r>
              <a:rPr lang="en-US" sz="3600" dirty="0" smtClean="0">
                <a:latin typeface="Andalus" pitchFamily="18" charset="-78"/>
                <a:cs typeface="Andalus" pitchFamily="18" charset="-78"/>
              </a:rPr>
              <a:t> Assessments and Why</a:t>
            </a:r>
          </a:p>
          <a:p>
            <a:pPr>
              <a:buNone/>
            </a:pPr>
            <a:r>
              <a:rPr lang="en-US" sz="3600" dirty="0" smtClean="0">
                <a:latin typeface="Andalus" pitchFamily="18" charset="-78"/>
                <a:cs typeface="Andalus" pitchFamily="18" charset="-78"/>
              </a:rPr>
              <a:t> Should We Use Them?</a:t>
            </a:r>
          </a:p>
          <a:p>
            <a:pPr lvl="1"/>
            <a:r>
              <a:rPr lang="en-US" sz="3200" dirty="0" smtClean="0">
                <a:latin typeface="Andalus" pitchFamily="18" charset="-78"/>
                <a:cs typeface="Andalus" pitchFamily="18" charset="-78"/>
              </a:rPr>
              <a:t>Summaries and Reflections</a:t>
            </a:r>
          </a:p>
          <a:p>
            <a:pPr lvl="1"/>
            <a:r>
              <a:rPr lang="en-US" sz="3200" dirty="0" smtClean="0">
                <a:latin typeface="Andalus" pitchFamily="18" charset="-78"/>
                <a:cs typeface="Andalus" pitchFamily="18" charset="-78"/>
              </a:rPr>
              <a:t>Lists, Charts, and Graphic Organizers</a:t>
            </a:r>
          </a:p>
          <a:p>
            <a:pPr lvl="1"/>
            <a:r>
              <a:rPr lang="en-US" sz="3200" dirty="0" smtClean="0">
                <a:latin typeface="Andalus" pitchFamily="18" charset="-78"/>
                <a:cs typeface="Andalus" pitchFamily="18" charset="-78"/>
              </a:rPr>
              <a:t>Visual Representations of Information</a:t>
            </a:r>
          </a:p>
          <a:p>
            <a:pPr lvl="1"/>
            <a:r>
              <a:rPr lang="en-US" sz="3200" dirty="0" smtClean="0">
                <a:latin typeface="Andalus" pitchFamily="18" charset="-78"/>
                <a:cs typeface="Andalus" pitchFamily="18" charset="-78"/>
              </a:rPr>
              <a:t>Collaborative Activities</a:t>
            </a:r>
            <a:endParaRPr lang="en-US" sz="3200" dirty="0">
              <a:latin typeface="Andalus" pitchFamily="18" charset="-78"/>
              <a:cs typeface="Andalus" pitchFamily="18" charset="-7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dissolve">
                                      <p:cBhvr>
                                        <p:cTn id="7"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4419600" cy="1600200"/>
          </a:xfrm>
          <a:solidFill>
            <a:srgbClr val="FFFF00"/>
          </a:solidFill>
        </p:spPr>
        <p:txBody>
          <a:bodyPr>
            <a:normAutofit/>
          </a:bodyPr>
          <a:lstStyle/>
          <a:p>
            <a:r>
              <a:rPr lang="en-US" sz="1800" b="1" cap="small" dirty="0" smtClean="0">
                <a:latin typeface="Century Gothic" pitchFamily="34" charset="0"/>
                <a:cs typeface="Andalus" pitchFamily="18" charset="-78"/>
              </a:rPr>
              <a:t>My Social Studies Textbook Page</a:t>
            </a:r>
            <a:r>
              <a:rPr lang="en-US" sz="1400" b="1" cap="small" dirty="0" smtClean="0">
                <a:latin typeface="Century Gothic" pitchFamily="34" charset="0"/>
                <a:cs typeface="Andalus" pitchFamily="18" charset="-78"/>
              </a:rPr>
              <a:t/>
            </a:r>
            <a:br>
              <a:rPr lang="en-US" sz="1400" b="1" cap="small" dirty="0" smtClean="0">
                <a:latin typeface="Century Gothic" pitchFamily="34" charset="0"/>
                <a:cs typeface="Andalus" pitchFamily="18" charset="-78"/>
              </a:rPr>
            </a:br>
            <a:r>
              <a:rPr lang="en-US" sz="1600" b="1" cap="small" dirty="0" smtClean="0">
                <a:latin typeface="Century Gothic" pitchFamily="34" charset="0"/>
                <a:cs typeface="Andalus" pitchFamily="18" charset="-78"/>
              </a:rPr>
              <a:t>Summaries &amp; Reflections</a:t>
            </a:r>
            <a:br>
              <a:rPr lang="en-US" sz="1600" b="1" cap="small" dirty="0" smtClean="0">
                <a:latin typeface="Century Gothic" pitchFamily="34" charset="0"/>
                <a:cs typeface="Andalus" pitchFamily="18" charset="-78"/>
              </a:rPr>
            </a:br>
            <a:r>
              <a:rPr lang="en-US" sz="1600" b="1" cap="small" dirty="0" smtClean="0">
                <a:latin typeface="Century Gothic" pitchFamily="34" charset="0"/>
                <a:cs typeface="Andalus" pitchFamily="18" charset="-78"/>
              </a:rPr>
              <a:t>Summarizing a concept or a topic is an effective way to developing a deep understanding of your content.</a:t>
            </a:r>
            <a:endParaRPr lang="en-US" sz="1600" b="1" cap="small" dirty="0">
              <a:latin typeface="Century Gothic" pitchFamily="34" charset="0"/>
              <a:cs typeface="Andalus" pitchFamily="18" charset="-78"/>
            </a:endParaRPr>
          </a:p>
        </p:txBody>
      </p:sp>
      <p:pic>
        <p:nvPicPr>
          <p:cNvPr id="6146" name="Picture 2"/>
          <p:cNvPicPr>
            <a:picLocks noChangeAspect="1" noChangeArrowheads="1"/>
          </p:cNvPicPr>
          <p:nvPr/>
        </p:nvPicPr>
        <p:blipFill>
          <a:blip r:embed="rId2" cstate="print"/>
          <a:srcRect/>
          <a:stretch>
            <a:fillRect/>
          </a:stretch>
        </p:blipFill>
        <p:spPr bwMode="auto">
          <a:xfrm>
            <a:off x="228600" y="1676400"/>
            <a:ext cx="3813786" cy="5181600"/>
          </a:xfrm>
          <a:prstGeom prst="rect">
            <a:avLst/>
          </a:prstGeom>
          <a:noFill/>
          <a:ln w="9525">
            <a:noFill/>
            <a:miter lim="800000"/>
            <a:headEnd/>
            <a:tailEnd/>
          </a:ln>
        </p:spPr>
      </p:pic>
      <p:pic>
        <p:nvPicPr>
          <p:cNvPr id="6147" name="Picture 3"/>
          <p:cNvPicPr>
            <a:picLocks noChangeAspect="1" noChangeArrowheads="1"/>
          </p:cNvPicPr>
          <p:nvPr/>
        </p:nvPicPr>
        <p:blipFill>
          <a:blip r:embed="rId3" cstate="print"/>
          <a:srcRect/>
          <a:stretch>
            <a:fillRect/>
          </a:stretch>
        </p:blipFill>
        <p:spPr bwMode="auto">
          <a:xfrm>
            <a:off x="4419600" y="0"/>
            <a:ext cx="47244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447800"/>
          </a:xfrm>
          <a:solidFill>
            <a:srgbClr val="FFFF00"/>
          </a:solidFill>
        </p:spPr>
        <p:txBody>
          <a:bodyPr rtlCol="0">
            <a:normAutofit fontScale="90000"/>
          </a:bodyPr>
          <a:lstStyle/>
          <a:p>
            <a:pPr fontAlgn="auto">
              <a:spcAft>
                <a:spcPts val="0"/>
              </a:spcAft>
              <a:defRPr/>
            </a:pPr>
            <a:r>
              <a:rPr lang="en-US" sz="2200" b="1" cap="small" dirty="0" smtClean="0">
                <a:latin typeface="Century Gothic" pitchFamily="34" charset="0"/>
              </a:rPr>
              <a:t>Matrix</a:t>
            </a:r>
            <a:r>
              <a:rPr lang="en-US" dirty="0" smtClean="0"/>
              <a:t/>
            </a:r>
            <a:br>
              <a:rPr lang="en-US" dirty="0" smtClean="0"/>
            </a:br>
            <a:r>
              <a:rPr lang="en-US" sz="1800" b="1" cap="small" dirty="0" smtClean="0">
                <a:latin typeface="Century Gothic" pitchFamily="34" charset="0"/>
              </a:rPr>
              <a:t>Lists, Charts, and Graphic Organizers</a:t>
            </a:r>
            <a:br>
              <a:rPr lang="en-US" sz="1800" b="1" cap="small" dirty="0" smtClean="0">
                <a:latin typeface="Century Gothic" pitchFamily="34" charset="0"/>
              </a:rPr>
            </a:br>
            <a:r>
              <a:rPr lang="en-US" sz="1800" b="1" cap="small" dirty="0" smtClean="0">
                <a:latin typeface="Century Gothic" pitchFamily="34" charset="0"/>
              </a:rPr>
              <a:t> When studying a unit that has several ideas, people, principles, or other items to compare, the Matrix strategy can help students make sense of the information. The Matrix is a visual tool that helps students make comparisons among items. Unlike a Venn Diagram, the Matrix can be used to compare and contrast many items at once.</a:t>
            </a:r>
            <a:r>
              <a:rPr lang="en-US" sz="1600" dirty="0" smtClean="0"/>
              <a:t/>
            </a:r>
            <a:br>
              <a:rPr lang="en-US" sz="1600" dirty="0" smtClean="0"/>
            </a:br>
            <a:endParaRPr lang="en-US" sz="1600" dirty="0" smtClean="0"/>
          </a:p>
        </p:txBody>
      </p:sp>
      <p:pic>
        <p:nvPicPr>
          <p:cNvPr id="14339" name="Content Placeholder 5" descr="matrix.PNG"/>
          <p:cNvPicPr>
            <a:picLocks noGrp="1" noChangeAspect="1"/>
          </p:cNvPicPr>
          <p:nvPr>
            <p:ph sz="half" idx="1"/>
          </p:nvPr>
        </p:nvPicPr>
        <p:blipFill>
          <a:blip r:embed="rId2" cstate="print"/>
          <a:srcRect/>
          <a:stretch>
            <a:fillRect/>
          </a:stretch>
        </p:blipFill>
        <p:spPr>
          <a:xfrm>
            <a:off x="280790" y="1828800"/>
            <a:ext cx="3681609" cy="4960429"/>
          </a:xfrm>
          <a:ln w="38100">
            <a:solidFill>
              <a:schemeClr val="accent3">
                <a:lumMod val="50000"/>
              </a:schemeClr>
            </a:solidFill>
          </a:ln>
        </p:spPr>
      </p:pic>
      <p:pic>
        <p:nvPicPr>
          <p:cNvPr id="14340" name="Content Placeholder 4" descr="matrix 1.PNG"/>
          <p:cNvPicPr>
            <a:picLocks noGrp="1" noChangeAspect="1"/>
          </p:cNvPicPr>
          <p:nvPr>
            <p:ph sz="half" idx="2"/>
          </p:nvPr>
        </p:nvPicPr>
        <p:blipFill>
          <a:blip r:embed="rId3" cstate="print"/>
          <a:srcRect/>
          <a:stretch>
            <a:fillRect/>
          </a:stretch>
        </p:blipFill>
        <p:spPr>
          <a:xfrm>
            <a:off x="4267200" y="1981199"/>
            <a:ext cx="4724400" cy="4419601"/>
          </a:xfrm>
          <a:ln w="38100">
            <a:solidFill>
              <a:schemeClr val="accent3">
                <a:lumMod val="50000"/>
              </a:schemeClr>
            </a:solid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76200"/>
            <a:ext cx="9144000" cy="1371600"/>
          </a:xfrm>
          <a:solidFill>
            <a:srgbClr val="FFFF00"/>
          </a:solidFill>
        </p:spPr>
        <p:txBody>
          <a:bodyPr rtlCol="0">
            <a:normAutofit fontScale="90000"/>
          </a:bodyPr>
          <a:lstStyle/>
          <a:p>
            <a:pPr fontAlgn="auto">
              <a:spcAft>
                <a:spcPts val="0"/>
              </a:spcAft>
              <a:defRPr/>
            </a:pPr>
            <a:r>
              <a:rPr lang="en-US" sz="2700" b="1" cap="small" dirty="0" smtClean="0">
                <a:latin typeface="Century Gothic" pitchFamily="34" charset="0"/>
              </a:rPr>
              <a:t>Unit Collage</a:t>
            </a:r>
            <a:r>
              <a:rPr lang="en-US" sz="2700" dirty="0" smtClean="0"/>
              <a:t/>
            </a:r>
            <a:br>
              <a:rPr lang="en-US" sz="2700" dirty="0" smtClean="0"/>
            </a:br>
            <a:r>
              <a:rPr lang="en-US" sz="1800" b="1" cap="small" dirty="0" smtClean="0">
                <a:latin typeface="Century Gothic" pitchFamily="34" charset="0"/>
              </a:rPr>
              <a:t>Visual Representation of Information</a:t>
            </a:r>
            <a:br>
              <a:rPr lang="en-US" sz="1800" b="1" cap="small" dirty="0" smtClean="0">
                <a:latin typeface="Century Gothic" pitchFamily="34" charset="0"/>
              </a:rPr>
            </a:br>
            <a:r>
              <a:rPr lang="en-US" sz="1800" b="1" cap="small" dirty="0" smtClean="0">
                <a:latin typeface="Century Gothic" pitchFamily="34" charset="0"/>
              </a:rPr>
              <a:t>A Unit Collage is a student-generated, ongoing, visual synthesis of a topic studied in a class. It includes on one page a group of eight to ten drawings, symbols, captions, and so forth that capture the essence of a unit of study. </a:t>
            </a:r>
            <a:r>
              <a:rPr lang="en-US" sz="1300" dirty="0" smtClean="0"/>
              <a:t/>
            </a:r>
            <a:br>
              <a:rPr lang="en-US" sz="1300" dirty="0" smtClean="0"/>
            </a:br>
            <a:endParaRPr lang="en-US" sz="1300" dirty="0" smtClean="0"/>
          </a:p>
        </p:txBody>
      </p:sp>
      <p:pic>
        <p:nvPicPr>
          <p:cNvPr id="15363" name="Content Placeholder 5" descr="unit collage.PNG"/>
          <p:cNvPicPr>
            <a:picLocks noGrp="1" noChangeAspect="1"/>
          </p:cNvPicPr>
          <p:nvPr>
            <p:ph sz="half" idx="1"/>
          </p:nvPr>
        </p:nvPicPr>
        <p:blipFill>
          <a:blip r:embed="rId2" cstate="print"/>
          <a:srcRect/>
          <a:stretch>
            <a:fillRect/>
          </a:stretch>
        </p:blipFill>
        <p:spPr>
          <a:xfrm>
            <a:off x="342900" y="1524000"/>
            <a:ext cx="3771900" cy="5091708"/>
          </a:xfrm>
          <a:ln w="38100">
            <a:solidFill>
              <a:schemeClr val="accent3">
                <a:lumMod val="50000"/>
              </a:schemeClr>
            </a:solidFill>
          </a:ln>
        </p:spPr>
      </p:pic>
      <p:pic>
        <p:nvPicPr>
          <p:cNvPr id="15364" name="Content Placeholder 4" descr="collage 1.PNG"/>
          <p:cNvPicPr>
            <a:picLocks noGrp="1" noChangeAspect="1"/>
          </p:cNvPicPr>
          <p:nvPr>
            <p:ph sz="half" idx="2"/>
          </p:nvPr>
        </p:nvPicPr>
        <p:blipFill>
          <a:blip r:embed="rId3" cstate="print"/>
          <a:srcRect/>
          <a:stretch>
            <a:fillRect/>
          </a:stretch>
        </p:blipFill>
        <p:spPr>
          <a:xfrm>
            <a:off x="4876800" y="1524000"/>
            <a:ext cx="3910012" cy="5090158"/>
          </a:xfrm>
          <a:ln w="38100">
            <a:solidFill>
              <a:schemeClr val="accent3">
                <a:lumMod val="50000"/>
              </a:schemeClr>
            </a:solid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lstStyle/>
          <a:p>
            <a:r>
              <a:rPr lang="en-US" b="1" dirty="0" smtClean="0">
                <a:effectLst>
                  <a:outerShdw blurRad="38100" dist="38100" dir="2700000" algn="tl">
                    <a:srgbClr val="000000">
                      <a:alpha val="43137"/>
                    </a:srgbClr>
                  </a:outerShdw>
                </a:effectLst>
              </a:rPr>
              <a:t>Grade 7 Social Studies Instruction</a:t>
            </a:r>
            <a:endParaRPr lang="en-US" b="1" dirty="0">
              <a:effectLst>
                <a:outerShdw blurRad="38100" dist="38100" dir="2700000" algn="tl">
                  <a:srgbClr val="000000">
                    <a:alpha val="43137"/>
                  </a:srgbClr>
                </a:outerShdw>
              </a:effectLst>
            </a:endParaRPr>
          </a:p>
        </p:txBody>
      </p:sp>
      <p:sp>
        <p:nvSpPr>
          <p:cNvPr id="3" name="Content Placeholder 2"/>
          <p:cNvSpPr>
            <a:spLocks noGrp="1"/>
          </p:cNvSpPr>
          <p:nvPr>
            <p:ph idx="1"/>
          </p:nvPr>
        </p:nvSpPr>
        <p:spPr/>
        <p:txBody>
          <a:bodyPr/>
          <a:lstStyle/>
          <a:p>
            <a:pPr>
              <a:buFont typeface="Wingdings" pitchFamily="2" charset="2"/>
              <a:buChar char="ü"/>
            </a:pPr>
            <a:r>
              <a:rPr lang="en-US" sz="4800" b="1" dirty="0" smtClean="0"/>
              <a:t>Overview of Content</a:t>
            </a:r>
          </a:p>
          <a:p>
            <a:pPr>
              <a:buFont typeface="Wingdings" pitchFamily="2" charset="2"/>
              <a:buChar char="ü"/>
            </a:pPr>
            <a:r>
              <a:rPr lang="en-US" sz="4800" b="1" dirty="0" smtClean="0"/>
              <a:t>Use of TCI</a:t>
            </a:r>
          </a:p>
          <a:p>
            <a:r>
              <a:rPr lang="en-US" sz="4800" b="1" i="1" dirty="0" smtClean="0"/>
              <a:t>Use of Multiple Intelligences</a:t>
            </a:r>
          </a:p>
          <a:p>
            <a:r>
              <a:rPr lang="en-US" sz="4800" b="1" dirty="0" smtClean="0"/>
              <a:t>Group Projects in Grade 7</a:t>
            </a:r>
          </a:p>
          <a:p>
            <a:endParaRPr lang="en-US" dirty="0" smtClean="0"/>
          </a:p>
          <a:p>
            <a:endParaRPr lang="en-US"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304800"/>
            <a:ext cx="9144000" cy="1066800"/>
          </a:xfrm>
          <a:solidFill>
            <a:srgbClr val="FFFF00"/>
          </a:solidFill>
        </p:spPr>
        <p:txBody>
          <a:bodyPr rtlCol="0">
            <a:normAutofit fontScale="90000"/>
          </a:bodyPr>
          <a:lstStyle/>
          <a:p>
            <a:pPr fontAlgn="auto">
              <a:spcAft>
                <a:spcPts val="0"/>
              </a:spcAft>
              <a:defRPr/>
            </a:pPr>
            <a:r>
              <a:rPr lang="en-US" sz="2000" b="1" cap="small" dirty="0" smtClean="0">
                <a:latin typeface="Century Gothic" pitchFamily="34" charset="0"/>
                <a:cs typeface="Khmer UI" pitchFamily="34" charset="0"/>
              </a:rPr>
              <a:t>Four More!</a:t>
            </a:r>
            <a:r>
              <a:rPr lang="en-US" sz="2400" b="1" cap="small" dirty="0" smtClean="0">
                <a:latin typeface="Century Gothic" pitchFamily="34" charset="0"/>
                <a:cs typeface="Khmer UI" pitchFamily="34" charset="0"/>
              </a:rPr>
              <a:t/>
            </a:r>
            <a:br>
              <a:rPr lang="en-US" sz="2400" b="1" cap="small" dirty="0" smtClean="0">
                <a:latin typeface="Century Gothic" pitchFamily="34" charset="0"/>
                <a:cs typeface="Khmer UI" pitchFamily="34" charset="0"/>
              </a:rPr>
            </a:br>
            <a:r>
              <a:rPr lang="en-US" sz="1600" b="1" cap="small" dirty="0" smtClean="0">
                <a:latin typeface="Century Gothic" pitchFamily="34" charset="0"/>
                <a:cs typeface="Khmer UI" pitchFamily="34" charset="0"/>
              </a:rPr>
              <a:t>Collaborative Activities</a:t>
            </a:r>
            <a:br>
              <a:rPr lang="en-US" sz="1600" b="1" cap="small" dirty="0" smtClean="0">
                <a:latin typeface="Century Gothic" pitchFamily="34" charset="0"/>
                <a:cs typeface="Khmer UI" pitchFamily="34" charset="0"/>
              </a:rPr>
            </a:br>
            <a:r>
              <a:rPr lang="en-US" sz="1600" b="1" cap="small" dirty="0" smtClean="0">
                <a:latin typeface="Century Gothic" pitchFamily="34" charset="0"/>
                <a:cs typeface="Khmer UI" pitchFamily="34" charset="0"/>
              </a:rPr>
              <a:t> Four More! integrates collaboration, movement, and individual accountability. Students begin working on their own, then move around the classroom for a brief period of interaction and information gathering with classmates. Then, students head back tot heir seats where they individually elaborate upon what they've recorded, adding details to the main ideas they have gained from their peers.</a:t>
            </a:r>
            <a:r>
              <a:rPr lang="en-US" sz="1600" dirty="0" smtClean="0"/>
              <a:t/>
            </a:r>
            <a:br>
              <a:rPr lang="en-US" sz="1600" dirty="0" smtClean="0"/>
            </a:br>
            <a:endParaRPr lang="en-US" sz="1600" dirty="0" smtClean="0"/>
          </a:p>
        </p:txBody>
      </p:sp>
      <p:pic>
        <p:nvPicPr>
          <p:cNvPr id="16387" name="Content Placeholder 5" descr="Four More!.PNG"/>
          <p:cNvPicPr>
            <a:picLocks noGrp="1" noChangeAspect="1"/>
          </p:cNvPicPr>
          <p:nvPr>
            <p:ph sz="half" idx="1"/>
          </p:nvPr>
        </p:nvPicPr>
        <p:blipFill>
          <a:blip r:embed="rId2" cstate="print"/>
          <a:srcRect/>
          <a:stretch>
            <a:fillRect/>
          </a:stretch>
        </p:blipFill>
        <p:spPr>
          <a:xfrm>
            <a:off x="381001" y="1600200"/>
            <a:ext cx="3786188" cy="5067804"/>
          </a:xfrm>
          <a:ln w="38100">
            <a:solidFill>
              <a:schemeClr val="accent3">
                <a:lumMod val="50000"/>
              </a:schemeClr>
            </a:solidFill>
          </a:ln>
        </p:spPr>
      </p:pic>
      <p:pic>
        <p:nvPicPr>
          <p:cNvPr id="16388" name="Content Placeholder 4" descr="four more 1.PNG"/>
          <p:cNvPicPr>
            <a:picLocks noGrp="1" noChangeAspect="1"/>
          </p:cNvPicPr>
          <p:nvPr>
            <p:ph sz="half" idx="2"/>
          </p:nvPr>
        </p:nvPicPr>
        <p:blipFill>
          <a:blip r:embed="rId3" cstate="print"/>
          <a:srcRect/>
          <a:stretch>
            <a:fillRect/>
          </a:stretch>
        </p:blipFill>
        <p:spPr>
          <a:xfrm>
            <a:off x="4648200" y="1676400"/>
            <a:ext cx="4251325" cy="4991981"/>
          </a:xfrm>
          <a:ln w="38100">
            <a:solidFill>
              <a:schemeClr val="accent3">
                <a:lumMod val="50000"/>
              </a:schemeClr>
            </a:solid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52400"/>
            <a:ext cx="8229600" cy="1143000"/>
          </a:xfrm>
        </p:spPr>
        <p:txBody>
          <a:bodyPr>
            <a:normAutofit fontScale="90000"/>
          </a:bodyPr>
          <a:lstStyle/>
          <a:p>
            <a:r>
              <a:rPr lang="en-US" b="1" cap="small" dirty="0" smtClean="0">
                <a:effectLst>
                  <a:outerShdw blurRad="38100" dist="38100" dir="2700000" algn="tl">
                    <a:srgbClr val="000000">
                      <a:alpha val="43137"/>
                    </a:srgbClr>
                  </a:outerShdw>
                </a:effectLst>
                <a:latin typeface="Bradley Hand ITC" pitchFamily="66" charset="0"/>
              </a:rPr>
              <a:t>DO YOU REMEM BER OUR Learning Targets?</a:t>
            </a:r>
            <a:endParaRPr lang="en-US" b="1" cap="small" dirty="0">
              <a:effectLst>
                <a:outerShdw blurRad="38100" dist="38100" dir="2700000" algn="tl">
                  <a:srgbClr val="000000">
                    <a:alpha val="43137"/>
                  </a:srgbClr>
                </a:outerShdw>
              </a:effectLst>
              <a:latin typeface="Bradley Hand ITC" pitchFamily="66" charset="0"/>
            </a:endParaRPr>
          </a:p>
        </p:txBody>
      </p:sp>
      <p:sp>
        <p:nvSpPr>
          <p:cNvPr id="3" name="Content Placeholder 2"/>
          <p:cNvSpPr>
            <a:spLocks noGrp="1"/>
          </p:cNvSpPr>
          <p:nvPr>
            <p:ph idx="1"/>
          </p:nvPr>
        </p:nvSpPr>
        <p:spPr>
          <a:xfrm>
            <a:off x="457200" y="1600200"/>
            <a:ext cx="8229600" cy="5029200"/>
          </a:xfrm>
        </p:spPr>
        <p:txBody>
          <a:bodyPr>
            <a:normAutofit lnSpcReduction="10000"/>
          </a:bodyPr>
          <a:lstStyle/>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plan engaging lessons using the KCAS 4.1 Social Studies Standards for Grading Period 1.</a:t>
            </a:r>
          </a:p>
          <a:p>
            <a:pPr>
              <a:buNone/>
            </a:pPr>
            <a:endParaRPr lang="en-US" b="1" cap="small" dirty="0" smtClean="0">
              <a:effectLst>
                <a:outerShdw blurRad="38100" dist="38100" dir="2700000" algn="tl">
                  <a:srgbClr val="000000">
                    <a:alpha val="43137"/>
                  </a:srgbClr>
                </a:outerShdw>
              </a:effectLst>
              <a:latin typeface="Bradley Hand ITC" pitchFamily="66" charset="0"/>
            </a:endParaRPr>
          </a:p>
          <a:p>
            <a:r>
              <a:rPr lang="en-US" b="1" cap="small" dirty="0" smtClean="0">
                <a:effectLst>
                  <a:outerShdw blurRad="38100" dist="38100" dir="2700000" algn="tl">
                    <a:srgbClr val="000000">
                      <a:alpha val="43137"/>
                    </a:srgbClr>
                  </a:outerShdw>
                </a:effectLst>
                <a:latin typeface="Bradley Hand ITC" pitchFamily="66" charset="0"/>
              </a:rPr>
              <a:t>At the end of this session, Grade 7 teachers can identify and develop formative and summative assessments to assess student learning in social studies.</a:t>
            </a:r>
            <a:endParaRPr lang="en-US" b="1" cap="small" dirty="0">
              <a:effectLst>
                <a:outerShdw blurRad="38100" dist="38100" dir="2700000" algn="tl">
                  <a:srgbClr val="000000">
                    <a:alpha val="43137"/>
                  </a:srgbClr>
                </a:outerShdw>
              </a:effectLst>
              <a:latin typeface="Bradley Hand ITC" pitchFamily="66"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a:bodyPr>
          <a:lstStyle/>
          <a:p>
            <a:r>
              <a:rPr lang="en-US" b="1" cap="small" dirty="0" smtClean="0">
                <a:effectLst>
                  <a:outerShdw blurRad="38100" dist="38100" dir="2700000" algn="tl">
                    <a:srgbClr val="000000">
                      <a:alpha val="43137"/>
                    </a:srgbClr>
                  </a:outerShdw>
                </a:effectLst>
                <a:latin typeface="Segoe Print" pitchFamily="2" charset="0"/>
              </a:rPr>
              <a:t>In Conclusion, </a:t>
            </a:r>
            <a:r>
              <a:rPr lang="en-US" b="1" cap="small" dirty="0" smtClean="0">
                <a:solidFill>
                  <a:srgbClr val="FF0066"/>
                </a:solidFill>
                <a:effectLst>
                  <a:outerShdw blurRad="38100" dist="38100" dir="2700000" algn="tl">
                    <a:srgbClr val="000000">
                      <a:alpha val="43137"/>
                    </a:srgbClr>
                  </a:outerShdw>
                </a:effectLst>
                <a:latin typeface="Segoe Print" pitchFamily="2" charset="0"/>
              </a:rPr>
              <a:t>R</a:t>
            </a:r>
            <a:r>
              <a:rPr lang="en-US" b="1" cap="small" dirty="0" smtClean="0">
                <a:solidFill>
                  <a:srgbClr val="0070C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m</a:t>
            </a:r>
            <a:r>
              <a:rPr lang="en-US" b="1" cap="small" dirty="0" smtClean="0">
                <a:solidFill>
                  <a:srgbClr val="7030A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m</a:t>
            </a:r>
            <a:r>
              <a:rPr lang="en-US" b="1" cap="small" dirty="0" smtClean="0">
                <a:solidFill>
                  <a:srgbClr val="FF0066"/>
                </a:solidFill>
                <a:effectLst>
                  <a:outerShdw blurRad="38100" dist="38100" dir="2700000" algn="tl">
                    <a:srgbClr val="000000">
                      <a:alpha val="43137"/>
                    </a:srgbClr>
                  </a:outerShdw>
                </a:effectLst>
                <a:latin typeface="Segoe Print" pitchFamily="2" charset="0"/>
              </a:rPr>
              <a:t>b</a:t>
            </a:r>
            <a:r>
              <a:rPr lang="en-US" b="1" cap="small" dirty="0" smtClean="0">
                <a:solidFill>
                  <a:srgbClr val="0070C0"/>
                </a:solidFill>
                <a:effectLst>
                  <a:outerShdw blurRad="38100" dist="38100" dir="2700000" algn="tl">
                    <a:srgbClr val="000000">
                      <a:alpha val="43137"/>
                    </a:srgbClr>
                  </a:outerShdw>
                </a:effectLst>
                <a:latin typeface="Segoe Print" pitchFamily="2" charset="0"/>
              </a:rPr>
              <a:t>e</a:t>
            </a: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r</a:t>
            </a:r>
            <a:r>
              <a:rPr lang="en-US" b="1" cap="small" dirty="0" smtClean="0">
                <a:solidFill>
                  <a:srgbClr val="7030A0"/>
                </a:solidFill>
                <a:effectLst>
                  <a:outerShdw blurRad="38100" dist="38100" dir="2700000" algn="tl">
                    <a:srgbClr val="000000">
                      <a:alpha val="43137"/>
                    </a:srgbClr>
                  </a:outerShdw>
                </a:effectLst>
                <a:latin typeface="Segoe Print" pitchFamily="2" charset="0"/>
              </a:rPr>
              <a:t>.</a:t>
            </a: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a:t>
            </a:r>
            <a:r>
              <a:rPr lang="en-US" b="1" cap="small" dirty="0" smtClean="0">
                <a:solidFill>
                  <a:srgbClr val="FF0066"/>
                </a:solidFill>
                <a:effectLst>
                  <a:outerShdw blurRad="38100" dist="38100" dir="2700000" algn="tl">
                    <a:srgbClr val="000000">
                      <a:alpha val="43137"/>
                    </a:srgbClr>
                  </a:outerShdw>
                </a:effectLst>
                <a:latin typeface="Segoe Print" pitchFamily="2" charset="0"/>
              </a:rPr>
              <a:t>.</a:t>
            </a:r>
            <a:endParaRPr lang="en-US" b="1" cap="small" dirty="0">
              <a:solidFill>
                <a:srgbClr val="FF0066"/>
              </a:solidFill>
              <a:effectLst>
                <a:outerShdw blurRad="38100" dist="38100" dir="2700000" algn="tl">
                  <a:srgbClr val="000000">
                    <a:alpha val="43137"/>
                  </a:srgbClr>
                </a:outerShdw>
              </a:effectLst>
              <a:latin typeface="Segoe Print" pitchFamily="2" charset="0"/>
            </a:endParaRPr>
          </a:p>
        </p:txBody>
      </p:sp>
      <p:sp>
        <p:nvSpPr>
          <p:cNvPr id="3" name="Content Placeholder 2"/>
          <p:cNvSpPr>
            <a:spLocks noGrp="1"/>
          </p:cNvSpPr>
          <p:nvPr>
            <p:ph idx="1"/>
          </p:nvPr>
        </p:nvSpPr>
        <p:spPr>
          <a:xfrm>
            <a:off x="457200" y="1066800"/>
            <a:ext cx="8229600" cy="5638800"/>
          </a:xfrm>
        </p:spPr>
        <p:txBody>
          <a:bodyPr>
            <a:normAutofit fontScale="92500" lnSpcReduction="20000"/>
          </a:bodyPr>
          <a:lstStyle/>
          <a:p>
            <a:pPr>
              <a:buFont typeface="Wingdings" pitchFamily="2" charset="2"/>
              <a:buChar char="ü"/>
            </a:pPr>
            <a:r>
              <a:rPr lang="en-US" b="1" cap="small" dirty="0" smtClean="0">
                <a:solidFill>
                  <a:srgbClr val="FF0066"/>
                </a:solidFill>
                <a:effectLst>
                  <a:outerShdw blurRad="38100" dist="38100" dir="2700000" algn="tl">
                    <a:srgbClr val="000000">
                      <a:alpha val="43137"/>
                    </a:srgbClr>
                  </a:outerShdw>
                </a:effectLst>
                <a:latin typeface="Segoe Print" pitchFamily="2" charset="0"/>
              </a:rPr>
              <a:t>You are required to teach the Kentucky’s Program of Studies and the KCAS 4.1 Standards</a:t>
            </a:r>
          </a:p>
          <a:p>
            <a:pPr>
              <a:buFont typeface="Wingdings" pitchFamily="2" charset="2"/>
              <a:buChar char="ü"/>
            </a:pPr>
            <a:r>
              <a:rPr lang="en-US" b="1" cap="small" dirty="0" smtClean="0">
                <a:solidFill>
                  <a:srgbClr val="0070C0"/>
                </a:solidFill>
                <a:effectLst>
                  <a:outerShdw blurRad="38100" dist="38100" dir="2700000" algn="tl">
                    <a:srgbClr val="000000">
                      <a:alpha val="43137"/>
                    </a:srgbClr>
                  </a:outerShdw>
                </a:effectLst>
                <a:latin typeface="Segoe Print" pitchFamily="2" charset="0"/>
              </a:rPr>
              <a:t>There is a difference between the curriculum and the curriculum map</a:t>
            </a:r>
          </a:p>
          <a:p>
            <a:pPr>
              <a:buFont typeface="Wingdings" pitchFamily="2" charset="2"/>
              <a:buChar char="ü"/>
            </a:pPr>
            <a:r>
              <a:rPr lang="en-US" b="1" cap="small" dirty="0" smtClean="0">
                <a:solidFill>
                  <a:schemeClr val="accent3">
                    <a:lumMod val="50000"/>
                  </a:schemeClr>
                </a:solidFill>
                <a:effectLst>
                  <a:outerShdw blurRad="38100" dist="38100" dir="2700000" algn="tl">
                    <a:srgbClr val="000000">
                      <a:alpha val="43137"/>
                    </a:srgbClr>
                  </a:outerShdw>
                </a:effectLst>
                <a:latin typeface="Segoe Print" pitchFamily="2" charset="0"/>
              </a:rPr>
              <a:t>Provide students with a content overview to help them make sense of the time lines of world history</a:t>
            </a:r>
          </a:p>
          <a:p>
            <a:pPr>
              <a:buFont typeface="Wingdings" pitchFamily="2" charset="2"/>
              <a:buChar char="ü"/>
            </a:pPr>
            <a:r>
              <a:rPr lang="en-US" b="1" cap="small" dirty="0" smtClean="0">
                <a:solidFill>
                  <a:srgbClr val="7030A0"/>
                </a:solidFill>
                <a:effectLst>
                  <a:outerShdw blurRad="38100" dist="38100" dir="2700000" algn="tl">
                    <a:srgbClr val="000000">
                      <a:alpha val="43137"/>
                    </a:srgbClr>
                  </a:outerShdw>
                </a:effectLst>
                <a:latin typeface="Segoe Print" pitchFamily="2" charset="0"/>
              </a:rPr>
              <a:t>Provide students with the opportunity to use their multiple intelligences to learn and demonstrate their learning</a:t>
            </a:r>
          </a:p>
          <a:p>
            <a:pPr>
              <a:buFont typeface="Wingdings" pitchFamily="2" charset="2"/>
              <a:buChar char="ü"/>
            </a:pPr>
            <a:r>
              <a:rPr lang="en-US" b="1" cap="small" dirty="0" smtClean="0">
                <a:solidFill>
                  <a:schemeClr val="accent6">
                    <a:lumMod val="75000"/>
                  </a:schemeClr>
                </a:solidFill>
                <a:effectLst>
                  <a:outerShdw blurRad="38100" dist="38100" dir="2700000" algn="tl">
                    <a:srgbClr val="000000">
                      <a:alpha val="43137"/>
                    </a:srgbClr>
                  </a:outerShdw>
                </a:effectLst>
                <a:latin typeface="Segoe Print" pitchFamily="2" charset="0"/>
              </a:rPr>
              <a:t>Use a variety of authentic formative and summative assessments to learn and demonstrate their learning</a:t>
            </a:r>
          </a:p>
          <a:p>
            <a:pPr>
              <a:buFont typeface="Wingdings" pitchFamily="2" charset="2"/>
              <a:buChar char="ü"/>
            </a:pPr>
            <a:endParaRPr lang="en-US" b="1" cap="small" dirty="0" smtClean="0">
              <a:effectLst>
                <a:outerShdw blurRad="38100" dist="38100" dir="2700000" algn="tl">
                  <a:srgbClr val="000000">
                    <a:alpha val="43137"/>
                  </a:srgbClr>
                </a:outerShdw>
              </a:effectLst>
              <a:latin typeface="Segoe Print" pitchFamily="2" charset="0"/>
            </a:endParaRPr>
          </a:p>
          <a:p>
            <a:pPr>
              <a:buFont typeface="Wingdings" pitchFamily="2" charset="2"/>
              <a:buChar char="ü"/>
            </a:pPr>
            <a:endParaRPr lang="en-US" b="1" cap="small" dirty="0">
              <a:effectLst>
                <a:outerShdw blurRad="38100" dist="38100" dir="2700000" algn="tl">
                  <a:srgbClr val="000000">
                    <a:alpha val="43137"/>
                  </a:srgbClr>
                </a:outerShdw>
              </a:effectLst>
              <a:latin typeface="Segoe Print"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strips(downLeft)">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strips(downLeft)">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strips(downLeft)">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strips(downLeft)">
                                      <p:cBhvr>
                                        <p:cTn id="22" dur="500"/>
                                        <p:tgtEl>
                                          <p:spTgt spid="3">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8" presetClass="entr" presetSubtype="12"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Effect transition="in" filter="strips(downLeft)">
                                      <p:cBhvr>
                                        <p:cTn id="27"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
            <a:ext cx="8229600" cy="1143000"/>
          </a:xfrm>
        </p:spPr>
        <p:txBody>
          <a:bodyPr>
            <a:normAutofit fontScale="90000"/>
          </a:bodyPr>
          <a:lstStyle/>
          <a:p>
            <a:r>
              <a:rPr lang="en-US" dirty="0" smtClean="0"/>
              <a:t>TCI Resources @ http://teachtci.com</a:t>
            </a:r>
            <a:endParaRPr lang="en-US" dirty="0"/>
          </a:p>
        </p:txBody>
      </p:sp>
      <p:pic>
        <p:nvPicPr>
          <p:cNvPr id="10242" name="Picture 2"/>
          <p:cNvPicPr>
            <a:picLocks noGrp="1" noChangeAspect="1" noChangeArrowheads="1"/>
          </p:cNvPicPr>
          <p:nvPr>
            <p:ph idx="1"/>
          </p:nvPr>
        </p:nvPicPr>
        <p:blipFill>
          <a:blip r:embed="rId2" cstate="print"/>
          <a:srcRect/>
          <a:stretch>
            <a:fillRect/>
          </a:stretch>
        </p:blipFill>
        <p:spPr bwMode="auto">
          <a:xfrm>
            <a:off x="533400" y="1143000"/>
            <a:ext cx="8017805" cy="5326345"/>
          </a:xfrm>
          <a:prstGeom prst="rect">
            <a:avLst/>
          </a:prstGeom>
          <a:noFill/>
          <a:ln w="9525">
            <a:noFill/>
            <a:miter lim="800000"/>
            <a:headEnd/>
            <a:tailEnd/>
          </a:ln>
        </p:spPr>
      </p:pic>
      <p:sp>
        <p:nvSpPr>
          <p:cNvPr id="5" name="Oval 4"/>
          <p:cNvSpPr/>
          <p:nvPr/>
        </p:nvSpPr>
        <p:spPr>
          <a:xfrm>
            <a:off x="1905000" y="1828800"/>
            <a:ext cx="1371600" cy="457200"/>
          </a:xfrm>
          <a:prstGeom prst="ellipse">
            <a:avLst/>
          </a:prstGeom>
          <a:noFill/>
          <a:ln w="57150">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Grp="1" noChangeAspect="1" noChangeArrowheads="1"/>
          </p:cNvPicPr>
          <p:nvPr>
            <p:ph idx="1"/>
          </p:nvPr>
        </p:nvPicPr>
        <p:blipFill>
          <a:blip r:embed="rId2" cstate="print"/>
          <a:srcRect/>
          <a:stretch>
            <a:fillRect/>
          </a:stretch>
        </p:blipFill>
        <p:spPr bwMode="auto">
          <a:xfrm>
            <a:off x="228600" y="380999"/>
            <a:ext cx="8686800" cy="5885461"/>
          </a:xfrm>
          <a:prstGeom prst="rect">
            <a:avLst/>
          </a:prstGeom>
          <a:noFill/>
          <a:ln w="9525">
            <a:noFill/>
            <a:miter lim="800000"/>
            <a:headEnd/>
            <a:tailEnd/>
          </a:ln>
        </p:spPr>
      </p:pic>
      <p:sp>
        <p:nvSpPr>
          <p:cNvPr id="5" name="Oval 4"/>
          <p:cNvSpPr/>
          <p:nvPr/>
        </p:nvSpPr>
        <p:spPr>
          <a:xfrm>
            <a:off x="0" y="5715000"/>
            <a:ext cx="5638800" cy="685800"/>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Down Arrow 5"/>
          <p:cNvSpPr/>
          <p:nvPr/>
        </p:nvSpPr>
        <p:spPr>
          <a:xfrm rot="19444388">
            <a:off x="6382749" y="4638616"/>
            <a:ext cx="457200" cy="1329963"/>
          </a:xfrm>
          <a:prstGeom prst="downArrow">
            <a:avLst/>
          </a:prstGeom>
          <a:solidFill>
            <a:srgbClr val="FFFF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500"/>
                                        <p:tgtEl>
                                          <p:spTgt spid="6"/>
                                        </p:tgtEl>
                                      </p:cBhvr>
                                    </p:animEffect>
                                    <p:anim calcmode="lin" valueType="num">
                                      <p:cBhvr>
                                        <p:cTn id="13" dur="500" fill="hold"/>
                                        <p:tgtEl>
                                          <p:spTgt spid="6"/>
                                        </p:tgtEl>
                                        <p:attrNameLst>
                                          <p:attrName>style.rotation</p:attrName>
                                        </p:attrNameLst>
                                      </p:cBhvr>
                                      <p:tavLst>
                                        <p:tav tm="0">
                                          <p:val>
                                            <p:fltVal val="720"/>
                                          </p:val>
                                        </p:tav>
                                        <p:tav tm="100000">
                                          <p:val>
                                            <p:fltVal val="0"/>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 calcmode="lin" valueType="num">
                                      <p:cBhvr>
                                        <p:cTn id="15" dur="500" fill="hold"/>
                                        <p:tgtEl>
                                          <p:spTgt spid="6"/>
                                        </p:tgtEl>
                                        <p:attrNameLst>
                                          <p:attrName>ppt_w</p:attrName>
                                        </p:attrNameLst>
                                      </p:cBhvr>
                                      <p:tavLst>
                                        <p:tav tm="0">
                                          <p:val>
                                            <p:fltVal val="0"/>
                                          </p:val>
                                        </p:tav>
                                        <p:tav tm="100000">
                                          <p:val>
                                            <p:strVal val="#ppt_w"/>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Grp="1" noChangeAspect="1" noChangeArrowheads="1"/>
          </p:cNvPicPr>
          <p:nvPr>
            <p:ph idx="1"/>
          </p:nvPr>
        </p:nvPicPr>
        <p:blipFill>
          <a:blip r:embed="rId2" cstate="print"/>
          <a:srcRect/>
          <a:stretch>
            <a:fillRect/>
          </a:stretch>
        </p:blipFill>
        <p:spPr bwMode="auto">
          <a:xfrm>
            <a:off x="228600" y="228600"/>
            <a:ext cx="3483431" cy="4525963"/>
          </a:xfrm>
          <a:prstGeom prst="rect">
            <a:avLst/>
          </a:prstGeom>
          <a:noFill/>
          <a:ln w="9525">
            <a:noFill/>
            <a:miter lim="800000"/>
            <a:headEnd/>
            <a:tailEnd/>
          </a:ln>
          <a:effectLst>
            <a:outerShdw blurRad="50800" dist="38100" dir="2700000" algn="tl" rotWithShape="0">
              <a:prstClr val="black">
                <a:alpha val="40000"/>
              </a:prstClr>
            </a:outerShdw>
          </a:effectLst>
        </p:spPr>
      </p:pic>
      <p:pic>
        <p:nvPicPr>
          <p:cNvPr id="12291" name="Picture 3"/>
          <p:cNvPicPr>
            <a:picLocks noChangeAspect="1" noChangeArrowheads="1"/>
          </p:cNvPicPr>
          <p:nvPr/>
        </p:nvPicPr>
        <p:blipFill>
          <a:blip r:embed="rId3" cstate="print"/>
          <a:srcRect/>
          <a:stretch>
            <a:fillRect/>
          </a:stretch>
        </p:blipFill>
        <p:spPr bwMode="auto">
          <a:xfrm>
            <a:off x="1600200" y="685800"/>
            <a:ext cx="3767144" cy="5953125"/>
          </a:xfrm>
          <a:prstGeom prst="rect">
            <a:avLst/>
          </a:prstGeom>
          <a:noFill/>
          <a:ln w="9525">
            <a:noFill/>
            <a:miter lim="800000"/>
            <a:headEnd/>
            <a:tailEnd/>
          </a:ln>
          <a:effectLst>
            <a:outerShdw blurRad="50800" dist="38100" dir="2700000" algn="tl" rotWithShape="0">
              <a:prstClr val="black">
                <a:alpha val="40000"/>
              </a:prstClr>
            </a:outerShdw>
          </a:effectLst>
        </p:spPr>
      </p:pic>
      <p:sp>
        <p:nvSpPr>
          <p:cNvPr id="6" name="Oval 5"/>
          <p:cNvSpPr/>
          <p:nvPr/>
        </p:nvSpPr>
        <p:spPr>
          <a:xfrm>
            <a:off x="1524000" y="990600"/>
            <a:ext cx="3276600" cy="34290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p:cNvSpPr/>
          <p:nvPr/>
        </p:nvSpPr>
        <p:spPr>
          <a:xfrm>
            <a:off x="2133600" y="4495800"/>
            <a:ext cx="2590800" cy="533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p:cNvSpPr/>
          <p:nvPr/>
        </p:nvSpPr>
        <p:spPr>
          <a:xfrm>
            <a:off x="1905000" y="4724400"/>
            <a:ext cx="3124200" cy="1676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p:cNvSpPr/>
          <p:nvPr/>
        </p:nvSpPr>
        <p:spPr>
          <a:xfrm>
            <a:off x="2057400" y="4191000"/>
            <a:ext cx="2819400" cy="533400"/>
          </a:xfrm>
          <a:prstGeom prst="ellipse">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293" name="Picture 5"/>
          <p:cNvPicPr>
            <a:picLocks noChangeAspect="1" noChangeArrowheads="1"/>
          </p:cNvPicPr>
          <p:nvPr/>
        </p:nvPicPr>
        <p:blipFill>
          <a:blip r:embed="rId4" cstate="print"/>
          <a:srcRect/>
          <a:stretch>
            <a:fillRect/>
          </a:stretch>
        </p:blipFill>
        <p:spPr bwMode="auto">
          <a:xfrm>
            <a:off x="2238375" y="209550"/>
            <a:ext cx="4667250" cy="6438900"/>
          </a:xfrm>
          <a:prstGeom prst="rect">
            <a:avLst/>
          </a:prstGeom>
          <a:noFill/>
          <a:ln w="9525">
            <a:noFill/>
            <a:miter lim="800000"/>
            <a:headEnd/>
            <a:tailEnd/>
          </a:ln>
        </p:spPr>
      </p:pic>
      <p:pic>
        <p:nvPicPr>
          <p:cNvPr id="12292" name="Picture 4"/>
          <p:cNvPicPr>
            <a:picLocks noChangeAspect="1" noChangeArrowheads="1"/>
          </p:cNvPicPr>
          <p:nvPr/>
        </p:nvPicPr>
        <p:blipFill>
          <a:blip r:embed="rId5" cstate="print"/>
          <a:srcRect/>
          <a:stretch>
            <a:fillRect/>
          </a:stretch>
        </p:blipFill>
        <p:spPr bwMode="auto">
          <a:xfrm>
            <a:off x="4038600" y="152400"/>
            <a:ext cx="4648201" cy="6556196"/>
          </a:xfrm>
          <a:prstGeom prst="rect">
            <a:avLst/>
          </a:prstGeom>
          <a:noFill/>
          <a:ln w="9525">
            <a:noFill/>
            <a:miter lim="800000"/>
            <a:headEnd/>
            <a:tailEnd/>
          </a:ln>
          <a:effectLst>
            <a:glow rad="228600">
              <a:schemeClr val="accent2">
                <a:satMod val="175000"/>
                <a:alpha val="40000"/>
              </a:schemeClr>
            </a:glow>
            <a:outerShdw blurRad="50800" dist="38100" dir="2700000" algn="tl" rotWithShape="0">
              <a:prstClr val="black">
                <a:alpha val="40000"/>
              </a:prstClr>
            </a:outerShdw>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2291"/>
                                        </p:tgtEl>
                                        <p:attrNameLst>
                                          <p:attrName>style.visibility</p:attrName>
                                        </p:attrNameLst>
                                      </p:cBhvr>
                                      <p:to>
                                        <p:strVal val="visible"/>
                                      </p:to>
                                    </p:set>
                                    <p:animEffect transition="in" filter="dissolve">
                                      <p:cBhvr>
                                        <p:cTn id="7" dur="500"/>
                                        <p:tgtEl>
                                          <p:spTgt spid="12291"/>
                                        </p:tgtEl>
                                      </p:cBhvr>
                                    </p:animEffect>
                                  </p:childTnLst>
                                </p:cTn>
                              </p:par>
                            </p:childTnLst>
                          </p:cTn>
                        </p:par>
                      </p:childTnLst>
                    </p:cTn>
                  </p:par>
                  <p:par>
                    <p:cTn id="8" fill="hold">
                      <p:stCondLst>
                        <p:cond delay="indefinite"/>
                      </p:stCondLst>
                      <p:childTnLst>
                        <p:par>
                          <p:cTn id="9" fill="hold">
                            <p:stCondLst>
                              <p:cond delay="0"/>
                            </p:stCondLst>
                            <p:childTnLst>
                              <p:par>
                                <p:cTn id="10" presetID="35"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anim calcmode="lin" valueType="num">
                                      <p:cBhvr>
                                        <p:cTn id="13" dur="2000" fill="hold"/>
                                        <p:tgtEl>
                                          <p:spTgt spid="6"/>
                                        </p:tgtEl>
                                        <p:attrNameLst>
                                          <p:attrName>style.rotation</p:attrName>
                                        </p:attrNameLst>
                                      </p:cBhvr>
                                      <p:tavLst>
                                        <p:tav tm="0">
                                          <p:val>
                                            <p:fltVal val="720"/>
                                          </p:val>
                                        </p:tav>
                                        <p:tav tm="100000">
                                          <p:val>
                                            <p:fltVal val="0"/>
                                          </p:val>
                                        </p:tav>
                                      </p:tavLst>
                                    </p:anim>
                                    <p:anim calcmode="lin" valueType="num">
                                      <p:cBhvr>
                                        <p:cTn id="14" dur="2000" fill="hold"/>
                                        <p:tgtEl>
                                          <p:spTgt spid="6"/>
                                        </p:tgtEl>
                                        <p:attrNameLst>
                                          <p:attrName>ppt_h</p:attrName>
                                        </p:attrNameLst>
                                      </p:cBhvr>
                                      <p:tavLst>
                                        <p:tav tm="0">
                                          <p:val>
                                            <p:fltVal val="0"/>
                                          </p:val>
                                        </p:tav>
                                        <p:tav tm="100000">
                                          <p:val>
                                            <p:strVal val="#ppt_h"/>
                                          </p:val>
                                        </p:tav>
                                      </p:tavLst>
                                    </p:anim>
                                    <p:anim calcmode="lin" valueType="num">
                                      <p:cBhvr>
                                        <p:cTn id="15" dur="2000" fill="hold"/>
                                        <p:tgtEl>
                                          <p:spTgt spid="6"/>
                                        </p:tgtEl>
                                        <p:attrNameLst>
                                          <p:attrName>ppt_w</p:attrName>
                                        </p:attrNameLst>
                                      </p:cBhvr>
                                      <p:tavLst>
                                        <p:tav tm="0">
                                          <p:val>
                                            <p:fltVal val="0"/>
                                          </p:val>
                                        </p:tav>
                                        <p:tav tm="100000">
                                          <p:val>
                                            <p:strVal val="#ppt_w"/>
                                          </p:val>
                                        </p:tav>
                                      </p:tavLst>
                                    </p:anim>
                                  </p:childTnLst>
                                </p:cTn>
                              </p:par>
                            </p:childTnLst>
                          </p:cTn>
                        </p:par>
                      </p:childTnLst>
                    </p:cTn>
                  </p:par>
                  <p:par>
                    <p:cTn id="16" fill="hold">
                      <p:stCondLst>
                        <p:cond delay="indefinite"/>
                      </p:stCondLst>
                      <p:childTnLst>
                        <p:par>
                          <p:cTn id="17" fill="hold">
                            <p:stCondLst>
                              <p:cond delay="0"/>
                            </p:stCondLst>
                            <p:childTnLst>
                              <p:par>
                                <p:cTn id="18" presetID="3" presetClass="exit" presetSubtype="10" fill="hold" grpId="1" nodeType="clickEffect">
                                  <p:stCondLst>
                                    <p:cond delay="0"/>
                                  </p:stCondLst>
                                  <p:childTnLst>
                                    <p:animEffect transition="out" filter="blinds(horizontal)">
                                      <p:cBhvr>
                                        <p:cTn id="19" dur="500"/>
                                        <p:tgtEl>
                                          <p:spTgt spid="6"/>
                                        </p:tgtEl>
                                      </p:cBhvr>
                                    </p:animEffect>
                                    <p:set>
                                      <p:cBhvr>
                                        <p:cTn id="20" dur="1" fill="hold">
                                          <p:stCondLst>
                                            <p:cond delay="499"/>
                                          </p:stCondLst>
                                        </p:cTn>
                                        <p:tgtEl>
                                          <p:spTgt spid="6"/>
                                        </p:tgtEl>
                                        <p:attrNameLst>
                                          <p:attrName>style.visibility</p:attrName>
                                        </p:attrNameLst>
                                      </p:cBhvr>
                                      <p:to>
                                        <p:strVal val="hidden"/>
                                      </p:to>
                                    </p:set>
                                  </p:childTnLst>
                                </p:cTn>
                              </p:par>
                            </p:childTnLst>
                          </p:cTn>
                        </p:par>
                      </p:childTnLst>
                    </p:cTn>
                  </p:par>
                  <p:par>
                    <p:cTn id="21" fill="hold">
                      <p:stCondLst>
                        <p:cond delay="indefinite"/>
                      </p:stCondLst>
                      <p:childTnLst>
                        <p:par>
                          <p:cTn id="22" fill="hold">
                            <p:stCondLst>
                              <p:cond delay="0"/>
                            </p:stCondLst>
                            <p:childTnLst>
                              <p:par>
                                <p:cTn id="23" presetID="35"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anim calcmode="lin" valueType="num">
                                      <p:cBhvr>
                                        <p:cTn id="26" dur="500" fill="hold"/>
                                        <p:tgtEl>
                                          <p:spTgt spid="7"/>
                                        </p:tgtEl>
                                        <p:attrNameLst>
                                          <p:attrName>style.rotation</p:attrName>
                                        </p:attrNameLst>
                                      </p:cBhvr>
                                      <p:tavLst>
                                        <p:tav tm="0">
                                          <p:val>
                                            <p:fltVal val="720"/>
                                          </p:val>
                                        </p:tav>
                                        <p:tav tm="100000">
                                          <p:val>
                                            <p:fltVal val="0"/>
                                          </p:val>
                                        </p:tav>
                                      </p:tavLst>
                                    </p:anim>
                                    <p:anim calcmode="lin" valueType="num">
                                      <p:cBhvr>
                                        <p:cTn id="27" dur="500" fill="hold"/>
                                        <p:tgtEl>
                                          <p:spTgt spid="7"/>
                                        </p:tgtEl>
                                        <p:attrNameLst>
                                          <p:attrName>ppt_h</p:attrName>
                                        </p:attrNameLst>
                                      </p:cBhvr>
                                      <p:tavLst>
                                        <p:tav tm="0">
                                          <p:val>
                                            <p:fltVal val="0"/>
                                          </p:val>
                                        </p:tav>
                                        <p:tav tm="100000">
                                          <p:val>
                                            <p:strVal val="#ppt_h"/>
                                          </p:val>
                                        </p:tav>
                                      </p:tavLst>
                                    </p:anim>
                                    <p:anim calcmode="lin" valueType="num">
                                      <p:cBhvr>
                                        <p:cTn id="28" dur="500" fill="hold"/>
                                        <p:tgtEl>
                                          <p:spTgt spid="7"/>
                                        </p:tgtEl>
                                        <p:attrNameLst>
                                          <p:attrName>ppt_w</p:attrName>
                                        </p:attrNameLst>
                                      </p:cBhvr>
                                      <p:tavLst>
                                        <p:tav tm="0">
                                          <p:val>
                                            <p:fltVal val="0"/>
                                          </p:val>
                                        </p:tav>
                                        <p:tav tm="100000">
                                          <p:val>
                                            <p:strVal val="#ppt_w"/>
                                          </p:val>
                                        </p:tav>
                                      </p:tavLst>
                                    </p:anim>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grpId="1" nodeType="clickEffect">
                                  <p:stCondLst>
                                    <p:cond delay="0"/>
                                  </p:stCondLst>
                                  <p:childTnLst>
                                    <p:animEffect transition="out" filter="blinds(horizontal)">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childTnLst>
                          </p:cTn>
                        </p:par>
                      </p:childTnLst>
                    </p:cTn>
                  </p:par>
                  <p:par>
                    <p:cTn id="34" fill="hold">
                      <p:stCondLst>
                        <p:cond delay="indefinite"/>
                      </p:stCondLst>
                      <p:childTnLst>
                        <p:par>
                          <p:cTn id="35" fill="hold">
                            <p:stCondLst>
                              <p:cond delay="0"/>
                            </p:stCondLst>
                            <p:childTnLst>
                              <p:par>
                                <p:cTn id="36" presetID="35" presetClass="entr" presetSubtype="0"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style.rotation</p:attrName>
                                        </p:attrNameLst>
                                      </p:cBhvr>
                                      <p:tavLst>
                                        <p:tav tm="0">
                                          <p:val>
                                            <p:fltVal val="720"/>
                                          </p:val>
                                        </p:tav>
                                        <p:tav tm="100000">
                                          <p:val>
                                            <p:fltVal val="0"/>
                                          </p:val>
                                        </p:tav>
                                      </p:tavLst>
                                    </p:anim>
                                    <p:anim calcmode="lin" valueType="num">
                                      <p:cBhvr>
                                        <p:cTn id="40" dur="1000" fill="hold"/>
                                        <p:tgtEl>
                                          <p:spTgt spid="8"/>
                                        </p:tgtEl>
                                        <p:attrNameLst>
                                          <p:attrName>ppt_h</p:attrName>
                                        </p:attrNameLst>
                                      </p:cBhvr>
                                      <p:tavLst>
                                        <p:tav tm="0">
                                          <p:val>
                                            <p:fltVal val="0"/>
                                          </p:val>
                                        </p:tav>
                                        <p:tav tm="100000">
                                          <p:val>
                                            <p:strVal val="#ppt_h"/>
                                          </p:val>
                                        </p:tav>
                                      </p:tavLst>
                                    </p:anim>
                                    <p:anim calcmode="lin" valueType="num">
                                      <p:cBhvr>
                                        <p:cTn id="41" dur="1000" fill="hold"/>
                                        <p:tgtEl>
                                          <p:spTgt spid="8"/>
                                        </p:tgtEl>
                                        <p:attrNameLst>
                                          <p:attrName>ppt_w</p:attrName>
                                        </p:attrNameLst>
                                      </p:cBhvr>
                                      <p:tavLst>
                                        <p:tav tm="0">
                                          <p:val>
                                            <p:fltVal val="0"/>
                                          </p:val>
                                        </p:tav>
                                        <p:tav tm="100000">
                                          <p:val>
                                            <p:strVal val="#ppt_w"/>
                                          </p:val>
                                        </p:tav>
                                      </p:tavLst>
                                    </p:anim>
                                  </p:childTnLst>
                                </p:cTn>
                              </p:par>
                            </p:childTnLst>
                          </p:cTn>
                        </p:par>
                      </p:childTnLst>
                    </p:cTn>
                  </p:par>
                  <p:par>
                    <p:cTn id="42" fill="hold">
                      <p:stCondLst>
                        <p:cond delay="indefinite"/>
                      </p:stCondLst>
                      <p:childTnLst>
                        <p:par>
                          <p:cTn id="43" fill="hold">
                            <p:stCondLst>
                              <p:cond delay="0"/>
                            </p:stCondLst>
                            <p:childTnLst>
                              <p:par>
                                <p:cTn id="44" presetID="3" presetClass="exit" presetSubtype="10" fill="hold" grpId="1" nodeType="clickEffect">
                                  <p:stCondLst>
                                    <p:cond delay="0"/>
                                  </p:stCondLst>
                                  <p:childTnLst>
                                    <p:animEffect transition="out" filter="blinds(horizontal)">
                                      <p:cBhvr>
                                        <p:cTn id="45" dur="500"/>
                                        <p:tgtEl>
                                          <p:spTgt spid="8"/>
                                        </p:tgtEl>
                                      </p:cBhvr>
                                    </p:animEffect>
                                    <p:set>
                                      <p:cBhvr>
                                        <p:cTn id="46" dur="1" fill="hold">
                                          <p:stCondLst>
                                            <p:cond delay="499"/>
                                          </p:stCondLst>
                                        </p:cTn>
                                        <p:tgtEl>
                                          <p:spTgt spid="8"/>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35" presetClass="entr" presetSubtype="0" fill="hold" grpId="0" nodeType="click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fade">
                                      <p:cBhvr>
                                        <p:cTn id="51" dur="1000"/>
                                        <p:tgtEl>
                                          <p:spTgt spid="9"/>
                                        </p:tgtEl>
                                      </p:cBhvr>
                                    </p:animEffect>
                                    <p:anim calcmode="lin" valueType="num">
                                      <p:cBhvr>
                                        <p:cTn id="52" dur="1000" fill="hold"/>
                                        <p:tgtEl>
                                          <p:spTgt spid="9"/>
                                        </p:tgtEl>
                                        <p:attrNameLst>
                                          <p:attrName>style.rotation</p:attrName>
                                        </p:attrNameLst>
                                      </p:cBhvr>
                                      <p:tavLst>
                                        <p:tav tm="0">
                                          <p:val>
                                            <p:fltVal val="720"/>
                                          </p:val>
                                        </p:tav>
                                        <p:tav tm="100000">
                                          <p:val>
                                            <p:fltVal val="0"/>
                                          </p:val>
                                        </p:tav>
                                      </p:tavLst>
                                    </p:anim>
                                    <p:anim calcmode="lin" valueType="num">
                                      <p:cBhvr>
                                        <p:cTn id="53" dur="1000" fill="hold"/>
                                        <p:tgtEl>
                                          <p:spTgt spid="9"/>
                                        </p:tgtEl>
                                        <p:attrNameLst>
                                          <p:attrName>ppt_h</p:attrName>
                                        </p:attrNameLst>
                                      </p:cBhvr>
                                      <p:tavLst>
                                        <p:tav tm="0">
                                          <p:val>
                                            <p:fltVal val="0"/>
                                          </p:val>
                                        </p:tav>
                                        <p:tav tm="100000">
                                          <p:val>
                                            <p:strVal val="#ppt_h"/>
                                          </p:val>
                                        </p:tav>
                                      </p:tavLst>
                                    </p:anim>
                                    <p:anim calcmode="lin" valueType="num">
                                      <p:cBhvr>
                                        <p:cTn id="54" dur="1000" fill="hold"/>
                                        <p:tgtEl>
                                          <p:spTgt spid="9"/>
                                        </p:tgtEl>
                                        <p:attrNameLst>
                                          <p:attrName>ppt_w</p:attrName>
                                        </p:attrNameLst>
                                      </p:cBhvr>
                                      <p:tavLst>
                                        <p:tav tm="0">
                                          <p:val>
                                            <p:fltVal val="0"/>
                                          </p:val>
                                        </p:tav>
                                        <p:tav tm="100000">
                                          <p:val>
                                            <p:strVal val="#ppt_w"/>
                                          </p:val>
                                        </p:tav>
                                      </p:tavLst>
                                    </p:anim>
                                  </p:childTnLst>
                                </p:cTn>
                              </p:par>
                            </p:childTnLst>
                          </p:cTn>
                        </p:par>
                      </p:childTnLst>
                    </p:cTn>
                  </p:par>
                  <p:par>
                    <p:cTn id="55" fill="hold">
                      <p:stCondLst>
                        <p:cond delay="indefinite"/>
                      </p:stCondLst>
                      <p:childTnLst>
                        <p:par>
                          <p:cTn id="56" fill="hold">
                            <p:stCondLst>
                              <p:cond delay="0"/>
                            </p:stCondLst>
                            <p:childTnLst>
                              <p:par>
                                <p:cTn id="57" presetID="3" presetClass="exit" presetSubtype="10" fill="hold" grpId="1" nodeType="clickEffect">
                                  <p:stCondLst>
                                    <p:cond delay="0"/>
                                  </p:stCondLst>
                                  <p:childTnLst>
                                    <p:animEffect transition="out" filter="blinds(horizontal)">
                                      <p:cBhvr>
                                        <p:cTn id="58" dur="500"/>
                                        <p:tgtEl>
                                          <p:spTgt spid="9"/>
                                        </p:tgtEl>
                                      </p:cBhvr>
                                    </p:animEffect>
                                    <p:set>
                                      <p:cBhvr>
                                        <p:cTn id="59" dur="1" fill="hold">
                                          <p:stCondLst>
                                            <p:cond delay="499"/>
                                          </p:stCondLst>
                                        </p:cTn>
                                        <p:tgtEl>
                                          <p:spTgt spid="9"/>
                                        </p:tgtEl>
                                        <p:attrNameLst>
                                          <p:attrName>style.visibility</p:attrName>
                                        </p:attrNameLst>
                                      </p:cBhvr>
                                      <p:to>
                                        <p:strVal val="hidden"/>
                                      </p:to>
                                    </p:set>
                                  </p:childTnLst>
                                </p:cTn>
                              </p:par>
                            </p:childTnLst>
                          </p:cTn>
                        </p:par>
                      </p:childTnLst>
                    </p:cTn>
                  </p:par>
                  <p:par>
                    <p:cTn id="60" fill="hold">
                      <p:stCondLst>
                        <p:cond delay="indefinite"/>
                      </p:stCondLst>
                      <p:childTnLst>
                        <p:par>
                          <p:cTn id="61" fill="hold">
                            <p:stCondLst>
                              <p:cond delay="0"/>
                            </p:stCondLst>
                            <p:childTnLst>
                              <p:par>
                                <p:cTn id="62" presetID="9" presetClass="entr" presetSubtype="0" fill="hold" nodeType="clickEffect">
                                  <p:stCondLst>
                                    <p:cond delay="0"/>
                                  </p:stCondLst>
                                  <p:childTnLst>
                                    <p:set>
                                      <p:cBhvr>
                                        <p:cTn id="63" dur="1" fill="hold">
                                          <p:stCondLst>
                                            <p:cond delay="0"/>
                                          </p:stCondLst>
                                        </p:cTn>
                                        <p:tgtEl>
                                          <p:spTgt spid="12293"/>
                                        </p:tgtEl>
                                        <p:attrNameLst>
                                          <p:attrName>style.visibility</p:attrName>
                                        </p:attrNameLst>
                                      </p:cBhvr>
                                      <p:to>
                                        <p:strVal val="visible"/>
                                      </p:to>
                                    </p:set>
                                    <p:animEffect transition="in" filter="dissolve">
                                      <p:cBhvr>
                                        <p:cTn id="64" dur="500"/>
                                        <p:tgtEl>
                                          <p:spTgt spid="12293"/>
                                        </p:tgtEl>
                                      </p:cBhvr>
                                    </p:animEffect>
                                  </p:childTnLst>
                                </p:cTn>
                              </p:par>
                            </p:childTnLst>
                          </p:cTn>
                        </p:par>
                      </p:childTnLst>
                    </p:cTn>
                  </p:par>
                  <p:par>
                    <p:cTn id="65" fill="hold">
                      <p:stCondLst>
                        <p:cond delay="indefinite"/>
                      </p:stCondLst>
                      <p:childTnLst>
                        <p:par>
                          <p:cTn id="66" fill="hold">
                            <p:stCondLst>
                              <p:cond delay="0"/>
                            </p:stCondLst>
                            <p:childTnLst>
                              <p:par>
                                <p:cTn id="67" presetID="9" presetClass="entr" presetSubtype="0" fill="hold" nodeType="clickEffect">
                                  <p:stCondLst>
                                    <p:cond delay="0"/>
                                  </p:stCondLst>
                                  <p:childTnLst>
                                    <p:set>
                                      <p:cBhvr>
                                        <p:cTn id="68" dur="1" fill="hold">
                                          <p:stCondLst>
                                            <p:cond delay="0"/>
                                          </p:stCondLst>
                                        </p:cTn>
                                        <p:tgtEl>
                                          <p:spTgt spid="12292"/>
                                        </p:tgtEl>
                                        <p:attrNameLst>
                                          <p:attrName>style.visibility</p:attrName>
                                        </p:attrNameLst>
                                      </p:cBhvr>
                                      <p:to>
                                        <p:strVal val="visible"/>
                                      </p:to>
                                    </p:set>
                                    <p:animEffect transition="in" filter="dissolve">
                                      <p:cBhvr>
                                        <p:cTn id="69" dur="500"/>
                                        <p:tgtEl>
                                          <p:spTgt spid="12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6" grpId="1" animBg="1"/>
      <p:bldP spid="7" grpId="0" animBg="1"/>
      <p:bldP spid="7" grpId="1" animBg="1"/>
      <p:bldP spid="8" grpId="0" animBg="1"/>
      <p:bldP spid="8" grpId="1" animBg="1"/>
      <p:bldP spid="9" grpId="0" animBg="1"/>
      <p:bldP spid="9" grpId="1"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MI Bingo.JPG"/>
          <p:cNvPicPr>
            <a:picLocks noChangeAspect="1"/>
          </p:cNvPicPr>
          <p:nvPr/>
        </p:nvPicPr>
        <p:blipFill>
          <a:blip r:embed="rId3" cstate="print"/>
          <a:srcRect/>
          <a:stretch>
            <a:fillRect/>
          </a:stretch>
        </p:blipFill>
        <p:spPr bwMode="auto">
          <a:xfrm>
            <a:off x="1371600" y="-152400"/>
            <a:ext cx="6216650" cy="8153400"/>
          </a:xfrm>
          <a:prstGeom prst="rect">
            <a:avLst/>
          </a:prstGeom>
          <a:noFill/>
          <a:ln w="9525">
            <a:noFill/>
            <a:miter lim="800000"/>
            <a:headEnd/>
            <a:tailEnd/>
          </a:ln>
          <a:effectLst>
            <a:glow rad="228600">
              <a:schemeClr val="accent4">
                <a:satMod val="175000"/>
                <a:alpha val="40000"/>
              </a:schemeClr>
            </a:glow>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sz="4000" smtClean="0">
                <a:latin typeface="Maiandra GD" pitchFamily="34" charset="0"/>
              </a:rPr>
              <a:t>Howard Gardner’s Learning Styles</a:t>
            </a:r>
          </a:p>
        </p:txBody>
      </p:sp>
      <p:sp>
        <p:nvSpPr>
          <p:cNvPr id="9219" name="Rectangle 3"/>
          <p:cNvSpPr>
            <a:spLocks noGrp="1" noChangeArrowheads="1"/>
          </p:cNvSpPr>
          <p:nvPr>
            <p:ph type="body" sz="half" idx="1"/>
          </p:nvPr>
        </p:nvSpPr>
        <p:spPr>
          <a:xfrm>
            <a:off x="457200" y="1600200"/>
            <a:ext cx="4038600" cy="4953000"/>
          </a:xfrm>
        </p:spPr>
        <p:txBody>
          <a:bodyPr/>
          <a:lstStyle/>
          <a:p>
            <a:pPr marL="533400" indent="-533400" eaLnBrk="1" hangingPunct="1">
              <a:lnSpc>
                <a:spcPct val="90000"/>
              </a:lnSpc>
              <a:buFont typeface="Wingdings" pitchFamily="2" charset="2"/>
              <a:buAutoNum type="arabicPeriod"/>
            </a:pPr>
            <a:r>
              <a:rPr lang="en-US" dirty="0" smtClean="0">
                <a:latin typeface="Maiandra GD" pitchFamily="34" charset="0"/>
              </a:rPr>
              <a:t>Verbal-Linguistic</a:t>
            </a:r>
          </a:p>
          <a:p>
            <a:pPr marL="533400" indent="-533400" eaLnBrk="1" hangingPunct="1">
              <a:lnSpc>
                <a:spcPct val="90000"/>
              </a:lnSpc>
              <a:buFont typeface="Wingdings" pitchFamily="2" charset="2"/>
              <a:buAutoNum type="arabicPeriod"/>
            </a:pPr>
            <a:r>
              <a:rPr lang="en-US" dirty="0" smtClean="0">
                <a:latin typeface="Maiandra GD" pitchFamily="34" charset="0"/>
              </a:rPr>
              <a:t>Logical-Mathematical</a:t>
            </a:r>
          </a:p>
          <a:p>
            <a:pPr marL="533400" indent="-533400" eaLnBrk="1" hangingPunct="1">
              <a:lnSpc>
                <a:spcPct val="90000"/>
              </a:lnSpc>
              <a:buFont typeface="Wingdings" pitchFamily="2" charset="2"/>
              <a:buAutoNum type="arabicPeriod"/>
            </a:pPr>
            <a:r>
              <a:rPr lang="en-US" dirty="0" smtClean="0">
                <a:latin typeface="Maiandra GD" pitchFamily="34" charset="0"/>
              </a:rPr>
              <a:t>Visual-Spatial</a:t>
            </a:r>
          </a:p>
          <a:p>
            <a:pPr marL="533400" indent="-533400" eaLnBrk="1" hangingPunct="1">
              <a:lnSpc>
                <a:spcPct val="90000"/>
              </a:lnSpc>
              <a:buFont typeface="Wingdings" pitchFamily="2" charset="2"/>
              <a:buAutoNum type="arabicPeriod"/>
            </a:pPr>
            <a:r>
              <a:rPr lang="en-US" dirty="0" smtClean="0">
                <a:latin typeface="Maiandra GD" pitchFamily="34" charset="0"/>
              </a:rPr>
              <a:t>Body-Kinesthetic</a:t>
            </a:r>
          </a:p>
          <a:p>
            <a:pPr marL="533400" indent="-533400" eaLnBrk="1" hangingPunct="1">
              <a:lnSpc>
                <a:spcPct val="90000"/>
              </a:lnSpc>
              <a:buFont typeface="Wingdings" pitchFamily="2" charset="2"/>
              <a:buAutoNum type="arabicPeriod"/>
            </a:pPr>
            <a:r>
              <a:rPr lang="en-US" dirty="0" smtClean="0">
                <a:latin typeface="Maiandra GD" pitchFamily="34" charset="0"/>
              </a:rPr>
              <a:t>Musical-Rhythmic</a:t>
            </a:r>
          </a:p>
          <a:p>
            <a:pPr marL="533400" indent="-533400" eaLnBrk="1" hangingPunct="1">
              <a:lnSpc>
                <a:spcPct val="90000"/>
              </a:lnSpc>
              <a:buFont typeface="Wingdings" pitchFamily="2" charset="2"/>
              <a:buAutoNum type="arabicPeriod"/>
            </a:pPr>
            <a:r>
              <a:rPr lang="en-US" dirty="0" smtClean="0">
                <a:latin typeface="Maiandra GD" pitchFamily="34" charset="0"/>
              </a:rPr>
              <a:t>Interpersonal</a:t>
            </a:r>
          </a:p>
          <a:p>
            <a:pPr marL="533400" indent="-533400" eaLnBrk="1" hangingPunct="1">
              <a:lnSpc>
                <a:spcPct val="90000"/>
              </a:lnSpc>
              <a:buFont typeface="Wingdings" pitchFamily="2" charset="2"/>
              <a:buAutoNum type="arabicPeriod"/>
            </a:pPr>
            <a:r>
              <a:rPr lang="en-US" dirty="0" smtClean="0">
                <a:latin typeface="Maiandra GD" pitchFamily="34" charset="0"/>
              </a:rPr>
              <a:t>Intrapersonal</a:t>
            </a:r>
          </a:p>
          <a:p>
            <a:pPr marL="533400" indent="-533400" eaLnBrk="1" hangingPunct="1">
              <a:lnSpc>
                <a:spcPct val="90000"/>
              </a:lnSpc>
              <a:buFont typeface="Wingdings" pitchFamily="2" charset="2"/>
              <a:buChar char="ü"/>
            </a:pPr>
            <a:endParaRPr lang="en-US" dirty="0" smtClean="0">
              <a:latin typeface="Maiandra GD" pitchFamily="34" charset="0"/>
            </a:endParaRPr>
          </a:p>
          <a:p>
            <a:pPr marL="533400" indent="-533400" algn="r" eaLnBrk="1" hangingPunct="1">
              <a:lnSpc>
                <a:spcPct val="90000"/>
              </a:lnSpc>
              <a:buFont typeface="Wingdings" pitchFamily="2" charset="2"/>
              <a:buNone/>
            </a:pPr>
            <a:r>
              <a:rPr lang="en-US" sz="1800" dirty="0" smtClean="0">
                <a:latin typeface="Maiandra GD" pitchFamily="34" charset="0"/>
              </a:rPr>
              <a:t>From Howard Gardner’s </a:t>
            </a:r>
          </a:p>
          <a:p>
            <a:pPr marL="533400" indent="-533400" algn="r" eaLnBrk="1" hangingPunct="1">
              <a:lnSpc>
                <a:spcPct val="90000"/>
              </a:lnSpc>
              <a:buFont typeface="Wingdings" pitchFamily="2" charset="2"/>
              <a:buNone/>
            </a:pPr>
            <a:r>
              <a:rPr lang="en-US" sz="1800" i="1" dirty="0" smtClean="0">
                <a:latin typeface="Maiandra GD" pitchFamily="34" charset="0"/>
              </a:rPr>
              <a:t>Frames of Mind: The Theory </a:t>
            </a:r>
          </a:p>
          <a:p>
            <a:pPr marL="533400" indent="-533400" algn="r" eaLnBrk="1" hangingPunct="1">
              <a:lnSpc>
                <a:spcPct val="90000"/>
              </a:lnSpc>
              <a:buFont typeface="Wingdings" pitchFamily="2" charset="2"/>
              <a:buNone/>
            </a:pPr>
            <a:r>
              <a:rPr lang="en-US" sz="1800" i="1" dirty="0" smtClean="0">
                <a:latin typeface="Maiandra GD" pitchFamily="34" charset="0"/>
              </a:rPr>
              <a:t>of Multiple Intelligences</a:t>
            </a:r>
          </a:p>
        </p:txBody>
      </p:sp>
      <p:sp>
        <p:nvSpPr>
          <p:cNvPr id="9220" name="Rectangle 4"/>
          <p:cNvSpPr>
            <a:spLocks noGrp="1" noChangeArrowheads="1"/>
          </p:cNvSpPr>
          <p:nvPr>
            <p:ph type="body" sz="half" idx="2"/>
          </p:nvPr>
        </p:nvSpPr>
        <p:spPr>
          <a:xfrm>
            <a:off x="4419600" y="1600200"/>
            <a:ext cx="4495800" cy="4525963"/>
          </a:xfrm>
        </p:spPr>
        <p:txBody>
          <a:bodyPr/>
          <a:lstStyle/>
          <a:p>
            <a:pPr eaLnBrk="1" hangingPunct="1">
              <a:lnSpc>
                <a:spcPct val="90000"/>
              </a:lnSpc>
              <a:buFont typeface="Wingdings" pitchFamily="2" charset="2"/>
              <a:buNone/>
            </a:pPr>
            <a:r>
              <a:rPr lang="en-US" smtClean="0">
                <a:latin typeface="Maiandra GD" pitchFamily="34" charset="0"/>
              </a:rPr>
              <a:t>8. Naturalist</a:t>
            </a:r>
          </a:p>
          <a:p>
            <a:pPr eaLnBrk="1" hangingPunct="1">
              <a:lnSpc>
                <a:spcPct val="90000"/>
              </a:lnSpc>
              <a:buFont typeface="Wingdings" pitchFamily="2" charset="2"/>
              <a:buNone/>
            </a:pPr>
            <a:r>
              <a:rPr lang="en-US" smtClean="0">
                <a:latin typeface="Maiandra GD" pitchFamily="34" charset="0"/>
              </a:rPr>
              <a:t>9. Existentialist/Spiritualist </a:t>
            </a:r>
          </a:p>
          <a:p>
            <a:pPr algn="r" eaLnBrk="1" hangingPunct="1">
              <a:lnSpc>
                <a:spcPct val="90000"/>
              </a:lnSpc>
              <a:buFont typeface="Wingdings" pitchFamily="2" charset="2"/>
              <a:buNone/>
            </a:pPr>
            <a:endParaRPr lang="en-US" sz="1800" smtClean="0">
              <a:latin typeface="Maiandra GD" pitchFamily="34" charset="0"/>
            </a:endParaRPr>
          </a:p>
          <a:p>
            <a:pPr algn="r" eaLnBrk="1" hangingPunct="1">
              <a:lnSpc>
                <a:spcPct val="90000"/>
              </a:lnSpc>
              <a:buFont typeface="Wingdings" pitchFamily="2" charset="2"/>
              <a:buNone/>
            </a:pPr>
            <a:endParaRPr lang="en-US" sz="1800" smtClean="0">
              <a:latin typeface="Maiandra GD" pitchFamily="34" charset="0"/>
            </a:endParaRPr>
          </a:p>
          <a:p>
            <a:pPr eaLnBrk="1" hangingPunct="1">
              <a:lnSpc>
                <a:spcPct val="90000"/>
              </a:lnSpc>
              <a:buFontTx/>
              <a:buNone/>
            </a:pPr>
            <a:endParaRPr lang="en-US" smtClean="0"/>
          </a:p>
        </p:txBody>
      </p:sp>
      <p:pic>
        <p:nvPicPr>
          <p:cNvPr id="9221" name="Picture 21" descr="MPj04393800000[1]"/>
          <p:cNvPicPr>
            <a:picLocks noChangeAspect="1" noChangeArrowheads="1"/>
          </p:cNvPicPr>
          <p:nvPr/>
        </p:nvPicPr>
        <p:blipFill>
          <a:blip r:embed="rId3" cstate="print"/>
          <a:srcRect/>
          <a:stretch>
            <a:fillRect/>
          </a:stretch>
        </p:blipFill>
        <p:spPr bwMode="auto">
          <a:xfrm>
            <a:off x="4800600" y="3657600"/>
            <a:ext cx="3886200" cy="2595563"/>
          </a:xfrm>
          <a:prstGeom prst="rect">
            <a:avLst/>
          </a:prstGeom>
          <a:noFill/>
          <a:ln w="9525">
            <a:solidFill>
              <a:schemeClr val="tx1"/>
            </a:solidFill>
            <a:miter lim="800000"/>
            <a:headEnd/>
            <a:tailEnd/>
          </a:ln>
        </p:spPr>
      </p:pic>
      <p:sp>
        <p:nvSpPr>
          <p:cNvPr id="9222" name="Text Box 22"/>
          <p:cNvSpPr txBox="1">
            <a:spLocks noChangeArrowheads="1"/>
          </p:cNvSpPr>
          <p:nvPr/>
        </p:nvSpPr>
        <p:spPr bwMode="auto">
          <a:xfrm>
            <a:off x="4800600" y="2971800"/>
            <a:ext cx="3962400" cy="646331"/>
          </a:xfrm>
          <a:prstGeom prst="rect">
            <a:avLst/>
          </a:prstGeom>
          <a:noFill/>
          <a:ln w="9525">
            <a:noFill/>
            <a:miter lim="800000"/>
            <a:headEnd/>
            <a:tailEnd/>
          </a:ln>
          <a:effectLst>
            <a:innerShdw blurRad="63500" dist="50800" dir="10800000">
              <a:prstClr val="black">
                <a:alpha val="50000"/>
              </a:prstClr>
            </a:innerShdw>
          </a:effectLst>
        </p:spPr>
        <p:txBody>
          <a:bodyPr>
            <a:spAutoFit/>
          </a:bodyPr>
          <a:lstStyle/>
          <a:p>
            <a:pPr algn="ctr">
              <a:spcBef>
                <a:spcPct val="50000"/>
              </a:spcBef>
            </a:pPr>
            <a:r>
              <a:rPr lang="en-US" b="1" dirty="0">
                <a:latin typeface="Maiandra GD" pitchFamily="34" charset="0"/>
              </a:rPr>
              <a:t>Does </a:t>
            </a:r>
            <a:r>
              <a:rPr lang="en-US" b="1" dirty="0" smtClean="0">
                <a:latin typeface="Maiandra GD" pitchFamily="34" charset="0"/>
              </a:rPr>
              <a:t>high-stakes multiple-choice testing honor </a:t>
            </a:r>
            <a:r>
              <a:rPr lang="en-US" b="1" dirty="0">
                <a:latin typeface="Maiandra GD" pitchFamily="34" charset="0"/>
              </a:rPr>
              <a:t>all Learning Styles?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9222">
                                            <p:txEl>
                                              <p:pRg st="0" end="0"/>
                                            </p:txEl>
                                          </p:spTgt>
                                        </p:tgtEl>
                                        <p:attrNameLst>
                                          <p:attrName>style.visibility</p:attrName>
                                        </p:attrNameLst>
                                      </p:cBhvr>
                                      <p:to>
                                        <p:strVal val="visible"/>
                                      </p:to>
                                    </p:set>
                                    <p:animEffect transition="in" filter="dissolve">
                                      <p:cBhvr>
                                        <p:cTn id="7" dur="500"/>
                                        <p:tgtEl>
                                          <p:spTgt spid="922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Identifying your MI survey.JPG"/>
          <p:cNvPicPr>
            <a:picLocks noChangeAspect="1"/>
          </p:cNvPicPr>
          <p:nvPr/>
        </p:nvPicPr>
        <p:blipFill>
          <a:blip r:embed="rId3" cstate="print"/>
          <a:srcRect/>
          <a:stretch>
            <a:fillRect/>
          </a:stretch>
        </p:blipFill>
        <p:spPr bwMode="auto">
          <a:xfrm>
            <a:off x="1828800" y="-112713"/>
            <a:ext cx="5486400" cy="7083426"/>
          </a:xfrm>
          <a:prstGeom prst="rect">
            <a:avLst/>
          </a:prstGeom>
          <a:noFill/>
          <a:ln w="9525">
            <a:noFill/>
            <a:miter lim="800000"/>
            <a:headEnd/>
            <a:tailEnd/>
          </a:ln>
          <a:effectLst>
            <a:glow rad="228600">
              <a:schemeClr val="accent4">
                <a:satMod val="175000"/>
                <a:alpha val="40000"/>
              </a:schemeClr>
            </a:glow>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Scoring your MI Survey.JPG"/>
          <p:cNvPicPr>
            <a:picLocks noChangeAspect="1"/>
          </p:cNvPicPr>
          <p:nvPr/>
        </p:nvPicPr>
        <p:blipFill>
          <a:blip r:embed="rId3" cstate="print"/>
          <a:srcRect/>
          <a:stretch>
            <a:fillRect/>
          </a:stretch>
        </p:blipFill>
        <p:spPr bwMode="auto">
          <a:xfrm>
            <a:off x="1524000" y="-152400"/>
            <a:ext cx="6324600" cy="8153400"/>
          </a:xfrm>
          <a:prstGeom prst="rect">
            <a:avLst/>
          </a:prstGeom>
          <a:noFill/>
          <a:ln w="9525">
            <a:noFill/>
            <a:miter lim="800000"/>
            <a:headEnd/>
            <a:tailEnd/>
          </a:ln>
          <a:effectLst>
            <a:glow rad="228600">
              <a:schemeClr val="accent4">
                <a:satMod val="175000"/>
                <a:alpha val="40000"/>
              </a:schemeClr>
            </a:glow>
          </a:effectLst>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TotalTime>
  <Words>637</Words>
  <Application>Microsoft Office PowerPoint</Application>
  <PresentationFormat>On-screen Show (4:3)</PresentationFormat>
  <Paragraphs>115</Paragraphs>
  <Slides>22</Slides>
  <Notes>10</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Grade 7 Social Studies Instruction</vt:lpstr>
      <vt:lpstr>Grade 7 Social Studies Instruction</vt:lpstr>
      <vt:lpstr>TCI Resources @ http://teachtci.com</vt:lpstr>
      <vt:lpstr>Slide 4</vt:lpstr>
      <vt:lpstr>Slide 5</vt:lpstr>
      <vt:lpstr>Slide 6</vt:lpstr>
      <vt:lpstr>Howard Gardner’s Learning Styles</vt:lpstr>
      <vt:lpstr>Slide 8</vt:lpstr>
      <vt:lpstr>Slide 9</vt:lpstr>
      <vt:lpstr>What now?</vt:lpstr>
      <vt:lpstr>For Example:</vt:lpstr>
      <vt:lpstr>Great Wall of China By Roger S. Thomas, to the tune of Great Balls of Fire</vt:lpstr>
      <vt:lpstr>Grade 7 Social Studies Instruction</vt:lpstr>
      <vt:lpstr>Rick Stiggins says, “Intrinsic motivation to learn is suported when the learner meets the following criteria:</vt:lpstr>
      <vt:lpstr>Alignment between Instruction and Assessment</vt:lpstr>
      <vt:lpstr>Slide 16</vt:lpstr>
      <vt:lpstr>My Social Studies Textbook Page Summaries &amp; Reflections Summarizing a concept or a topic is an effective way to developing a deep understanding of your content.</vt:lpstr>
      <vt:lpstr>Matrix Lists, Charts, and Graphic Organizers  When studying a unit that has several ideas, people, principles, or other items to compare, the Matrix strategy can help students make sense of the information. The Matrix is a visual tool that helps students make comparisons among items. Unlike a Venn Diagram, the Matrix can be used to compare and contrast many items at once. </vt:lpstr>
      <vt:lpstr>Unit Collage Visual Representation of Information A Unit Collage is a student-generated, ongoing, visual synthesis of a topic studied in a class. It includes on one page a group of eight to ten drawings, symbols, captions, and so forth that capture the essence of a unit of study.  </vt:lpstr>
      <vt:lpstr>Four More! Collaborative Activities  Four More! integrates collaboration, movement, and individual accountability. Students begin working on their own, then move around the classroom for a brief period of interaction and information gathering with classmates. Then, students head back tot heir seats where they individually elaborate upon what they've recorded, adding details to the main ideas they have gained from their peers. </vt:lpstr>
      <vt:lpstr>DO YOU REMEM BER OUR Learning Targets?</vt:lpstr>
      <vt:lpstr>In Conclusion, Remember...</vt:lpstr>
    </vt:vector>
  </TitlesOfParts>
  <Company>JCPS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Social Studies Instruction</dc:title>
  <dc:creator>jcps</dc:creator>
  <cp:lastModifiedBy>jcps</cp:lastModifiedBy>
  <cp:revision>2</cp:revision>
  <dcterms:created xsi:type="dcterms:W3CDTF">2012-06-25T14:28:20Z</dcterms:created>
  <dcterms:modified xsi:type="dcterms:W3CDTF">2012-06-25T14:30:20Z</dcterms:modified>
</cp:coreProperties>
</file>